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448" r:id="rId5"/>
    <p:sldId id="2475" r:id="rId6"/>
    <p:sldId id="2468" r:id="rId7"/>
    <p:sldId id="2462" r:id="rId8"/>
    <p:sldId id="2433" r:id="rId9"/>
    <p:sldId id="2464" r:id="rId10"/>
    <p:sldId id="2450" r:id="rId11"/>
    <p:sldId id="262" r:id="rId12"/>
    <p:sldId id="2465" r:id="rId13"/>
    <p:sldId id="2466" r:id="rId14"/>
    <p:sldId id="2451" r:id="rId15"/>
    <p:sldId id="2472" r:id="rId16"/>
    <p:sldId id="2470" r:id="rId17"/>
    <p:sldId id="260" r:id="rId18"/>
    <p:sldId id="2469" r:id="rId19"/>
    <p:sldId id="2456" r:id="rId20"/>
    <p:sldId id="24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BB44388-B943-422C-8973-2CC1DBB1A25B}">
          <p14:sldIdLst>
            <p14:sldId id="2448"/>
            <p14:sldId id="2475"/>
            <p14:sldId id="2468"/>
          </p14:sldIdLst>
        </p14:section>
        <p14:section name="Market Gap" id="{261BF703-FEBC-4D19-ADD8-B7FFAFF096FD}">
          <p14:sldIdLst>
            <p14:sldId id="2462"/>
            <p14:sldId id="2433"/>
            <p14:sldId id="2464"/>
            <p14:sldId id="2450"/>
            <p14:sldId id="262"/>
            <p14:sldId id="2465"/>
            <p14:sldId id="2466"/>
          </p14:sldIdLst>
        </p14:section>
        <p14:section name="Product offerings" id="{46299C68-5AA1-4418-B402-665A4C73A261}">
          <p14:sldIdLst>
            <p14:sldId id="2451"/>
            <p14:sldId id="2472"/>
            <p14:sldId id="2470"/>
            <p14:sldId id="260"/>
            <p14:sldId id="2469"/>
          </p14:sldIdLst>
        </p14:section>
        <p14:section name="Coda" id="{E1695C3E-7C0B-44D2-9C42-4807097A6D11}">
          <p14:sldIdLst>
            <p14:sldId id="2456"/>
            <p14:sldId id="2473"/>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033" autoAdjust="0"/>
  </p:normalViewPr>
  <p:slideViewPr>
    <p:cSldViewPr snapToGrid="0">
      <p:cViewPr varScale="1">
        <p:scale>
          <a:sx n="108" d="100"/>
          <a:sy n="108" d="100"/>
        </p:scale>
        <p:origin x="654" y="10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2/7/2022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74393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21461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084641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40.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cap="none" dirty="0"/>
              <a:t>LoL Genius</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pPr algn="ctr"/>
            <a:r>
              <a:rPr lang="en-US" sz="1800" b="1" i="1" dirty="0"/>
              <a:t>Know more, win more.</a:t>
            </a:r>
          </a:p>
        </p:txBody>
      </p:sp>
      <p:sp>
        <p:nvSpPr>
          <p:cNvPr id="6" name="Text Placeholder 2">
            <a:extLst>
              <a:ext uri="{FF2B5EF4-FFF2-40B4-BE49-F238E27FC236}">
                <a16:creationId xmlns:a16="http://schemas.microsoft.com/office/drawing/2014/main" id="{DC2E0631-4AF0-4ABE-8BBC-40A2BD20417A}"/>
              </a:ext>
            </a:extLst>
          </p:cNvPr>
          <p:cNvSpPr>
            <a:spLocks noGrp="1"/>
          </p:cNvSpPr>
          <p:nvPr>
            <p:ph type="body" sz="quarter" idx="12"/>
          </p:nvPr>
        </p:nvSpPr>
        <p:spPr>
          <a:xfrm>
            <a:off x="350836" y="6245567"/>
            <a:ext cx="11490325" cy="519113"/>
          </a:xfrm>
        </p:spPr>
        <p:txBody>
          <a:bodyPr/>
          <a:lstStyle/>
          <a:p>
            <a:r>
              <a:rPr lang="en-US" sz="700" i="1" dirty="0"/>
              <a:t>“LoL Genius” isn't endorsed by Riot Games and doesn't reflect the views or opinions of Riot Games or anyone officially involved in producing or managing Riot Games properties. Riot Games, and all associated properties are trademarks or registered trademarks of Riot Games, Inc.</a:t>
            </a:r>
          </a:p>
        </p:txBody>
      </p:sp>
      <p:sp>
        <p:nvSpPr>
          <p:cNvPr id="10" name="Text Placeholder 2">
            <a:extLst>
              <a:ext uri="{FF2B5EF4-FFF2-40B4-BE49-F238E27FC236}">
                <a16:creationId xmlns:a16="http://schemas.microsoft.com/office/drawing/2014/main" id="{7CF63901-C812-4D4B-BFC3-69B3B8E5B8EF}"/>
              </a:ext>
            </a:extLst>
          </p:cNvPr>
          <p:cNvSpPr txBox="1">
            <a:spLocks/>
          </p:cNvSpPr>
          <p:nvPr/>
        </p:nvSpPr>
        <p:spPr>
          <a:xfrm>
            <a:off x="2838447" y="4127306"/>
            <a:ext cx="6515102" cy="393421"/>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spc="300" dirty="0"/>
              <a:t>Actionable, detailed, ML/AI powered </a:t>
            </a:r>
            <a:r>
              <a:rPr lang="en-US" sz="1400" b="1" spc="300" dirty="0">
                <a:solidFill>
                  <a:schemeClr val="tx1"/>
                </a:solidFill>
              </a:rPr>
              <a:t>data and analysis </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Lol Genius offers more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443704" y="1375966"/>
            <a:ext cx="5157787" cy="494506"/>
          </a:xfrm>
        </p:spPr>
        <p:txBody>
          <a:bodyPr>
            <a:normAutofit fontScale="92500" lnSpcReduction="20000"/>
          </a:bodyPr>
          <a:lstStyle/>
          <a:p>
            <a:r>
              <a:rPr lang="en-US" b="1" spc="300" dirty="0"/>
              <a:t>Surface level match data</a:t>
            </a:r>
            <a:r>
              <a:rPr lang="en-US" b="1" spc="300" dirty="0">
                <a:solidFill>
                  <a:schemeClr val="tx1"/>
                </a:solidFill>
              </a:rPr>
              <a:t> </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6590510" y="1375966"/>
            <a:ext cx="5183188" cy="494506"/>
          </a:xfrm>
        </p:spPr>
        <p:txBody>
          <a:bodyPr>
            <a:normAutofit fontScale="85000" lnSpcReduction="10000"/>
          </a:bodyPr>
          <a:lstStyle/>
          <a:p>
            <a:r>
              <a:rPr lang="en-US" b="1" spc="300" dirty="0"/>
              <a:t>ACTIONABLE, ML/AI powered </a:t>
            </a:r>
            <a:r>
              <a:rPr lang="en-US" b="1" spc="300" dirty="0">
                <a:solidFill>
                  <a:schemeClr val="tx1"/>
                </a:solidFill>
              </a:rPr>
              <a:t>data </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443704" y="2042750"/>
            <a:ext cx="5157787" cy="3237292"/>
          </a:xfrm>
        </p:spPr>
        <p:txBody>
          <a:bodyPr>
            <a:normAutofit/>
          </a:bodyPr>
          <a:lstStyle/>
          <a:p>
            <a:pPr>
              <a:lnSpc>
                <a:spcPct val="100000"/>
              </a:lnSpc>
              <a:buFont typeface="Wingdings" panose="05000000000000000000" pitchFamily="2" charset="2"/>
              <a:buChar char="§"/>
            </a:pPr>
            <a:r>
              <a:rPr lang="en-US" sz="1400" dirty="0"/>
              <a:t>Win or loss</a:t>
            </a:r>
          </a:p>
          <a:p>
            <a:pPr>
              <a:lnSpc>
                <a:spcPct val="100000"/>
              </a:lnSpc>
              <a:buFont typeface="Wingdings" panose="05000000000000000000" pitchFamily="2" charset="2"/>
              <a:buChar char="§"/>
            </a:pPr>
            <a:r>
              <a:rPr lang="en-US" sz="1400" dirty="0"/>
              <a:t>Duration</a:t>
            </a:r>
          </a:p>
          <a:p>
            <a:pPr>
              <a:lnSpc>
                <a:spcPct val="100000"/>
              </a:lnSpc>
              <a:buFont typeface="Wingdings" panose="05000000000000000000" pitchFamily="2" charset="2"/>
              <a:buChar char="§"/>
            </a:pPr>
            <a:r>
              <a:rPr lang="en-US" sz="1400" dirty="0">
                <a:solidFill>
                  <a:schemeClr val="tx1"/>
                </a:solidFill>
              </a:rPr>
              <a:t>Score line (K/D/A)</a:t>
            </a:r>
          </a:p>
          <a:p>
            <a:pPr>
              <a:lnSpc>
                <a:spcPct val="100000"/>
              </a:lnSpc>
              <a:buFont typeface="Wingdings" panose="05000000000000000000" pitchFamily="2" charset="2"/>
              <a:buChar char="§"/>
            </a:pPr>
            <a:r>
              <a:rPr lang="en-US" sz="1400" dirty="0"/>
              <a:t>Role</a:t>
            </a:r>
            <a:endParaRPr lang="en-US" sz="1400" dirty="0">
              <a:solidFill>
                <a:schemeClr val="tx1"/>
              </a:solidFill>
            </a:endParaRPr>
          </a:p>
          <a:p>
            <a:pPr>
              <a:lnSpc>
                <a:spcPct val="100000"/>
              </a:lnSpc>
              <a:buFont typeface="Wingdings" panose="05000000000000000000" pitchFamily="2" charset="2"/>
              <a:buChar char="§"/>
            </a:pPr>
            <a:r>
              <a:rPr lang="en-US" sz="1400" dirty="0">
                <a:solidFill>
                  <a:schemeClr val="tx1"/>
                </a:solidFill>
              </a:rPr>
              <a:t>End game CS</a:t>
            </a:r>
          </a:p>
          <a:p>
            <a:pPr>
              <a:lnSpc>
                <a:spcPct val="100000"/>
              </a:lnSpc>
              <a:buFont typeface="Wingdings" panose="05000000000000000000" pitchFamily="2" charset="2"/>
              <a:buChar char="§"/>
            </a:pPr>
            <a:r>
              <a:rPr lang="en-US" sz="1400" dirty="0">
                <a:solidFill>
                  <a:schemeClr val="tx1"/>
                </a:solidFill>
              </a:rPr>
              <a:t>Kill participation</a:t>
            </a:r>
          </a:p>
          <a:p>
            <a:pPr>
              <a:lnSpc>
                <a:spcPct val="100000"/>
              </a:lnSpc>
              <a:buFont typeface="Wingdings" panose="05000000000000000000" pitchFamily="2" charset="2"/>
              <a:buChar char="§"/>
            </a:pPr>
            <a:r>
              <a:rPr lang="en-US" sz="1400" dirty="0"/>
              <a:t>CS/min</a:t>
            </a:r>
            <a:endParaRPr lang="en-US" sz="1400" dirty="0">
              <a:solidFill>
                <a:schemeClr val="tx1"/>
              </a:solidFill>
            </a:endParaRPr>
          </a:p>
          <a:p>
            <a:pPr>
              <a:lnSpc>
                <a:spcPct val="100000"/>
              </a:lnSpc>
              <a:buFont typeface="Wingdings" panose="05000000000000000000" pitchFamily="2" charset="2"/>
              <a:buChar char="§"/>
            </a:pPr>
            <a:r>
              <a:rPr lang="en-US" sz="1400" dirty="0">
                <a:solidFill>
                  <a:schemeClr val="tx1"/>
                </a:solidFill>
              </a:rPr>
              <a:t>Wards</a:t>
            </a:r>
          </a:p>
          <a:p>
            <a:pPr>
              <a:lnSpc>
                <a:spcPct val="100000"/>
              </a:lnSpc>
              <a:buFont typeface="Wingdings" panose="05000000000000000000" pitchFamily="2" charset="2"/>
              <a:buChar char="§"/>
            </a:pPr>
            <a:r>
              <a:rPr lang="en-US" sz="1400" dirty="0">
                <a:solidFill>
                  <a:schemeClr val="tx1"/>
                </a:solidFill>
              </a:rPr>
              <a:t>Champion, items, runes</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a:xfrm>
            <a:off x="6791324" y="1937353"/>
            <a:ext cx="4982373" cy="4429953"/>
          </a:xfrm>
        </p:spPr>
        <p:txBody>
          <a:bodyPr>
            <a:normAutofit lnSpcReduction="10000"/>
          </a:bodyPr>
          <a:lstStyle/>
          <a:p>
            <a:pPr>
              <a:lnSpc>
                <a:spcPct val="100000"/>
              </a:lnSpc>
              <a:buFont typeface="Wingdings" panose="05000000000000000000" pitchFamily="2" charset="2"/>
              <a:buChar char="§"/>
            </a:pPr>
            <a:r>
              <a:rPr lang="en-US" sz="1400" b="1" dirty="0"/>
              <a:t>Economics</a:t>
            </a:r>
          </a:p>
          <a:p>
            <a:pPr lvl="1">
              <a:lnSpc>
                <a:spcPct val="100000"/>
              </a:lnSpc>
              <a:buFont typeface="Wingdings" panose="05000000000000000000" pitchFamily="2" charset="2"/>
              <a:buChar char="§"/>
            </a:pPr>
            <a:r>
              <a:rPr lang="en-US" sz="1200" dirty="0">
                <a:solidFill>
                  <a:schemeClr val="tx1"/>
                </a:solidFill>
              </a:rPr>
              <a:t>Gold earned</a:t>
            </a:r>
          </a:p>
          <a:p>
            <a:pPr lvl="1">
              <a:lnSpc>
                <a:spcPct val="100000"/>
              </a:lnSpc>
              <a:buFont typeface="Wingdings" panose="05000000000000000000" pitchFamily="2" charset="2"/>
              <a:buChar char="§"/>
            </a:pPr>
            <a:r>
              <a:rPr lang="en-US" sz="1200" dirty="0"/>
              <a:t>Gold spent</a:t>
            </a:r>
          </a:p>
          <a:p>
            <a:pPr lvl="1">
              <a:lnSpc>
                <a:spcPct val="100000"/>
              </a:lnSpc>
              <a:buFont typeface="Wingdings" panose="05000000000000000000" pitchFamily="2" charset="2"/>
              <a:buChar char="§"/>
            </a:pPr>
            <a:r>
              <a:rPr lang="en-US" sz="1200" dirty="0">
                <a:solidFill>
                  <a:schemeClr val="tx1"/>
                </a:solidFill>
              </a:rPr>
              <a:t>Gold efficiency </a:t>
            </a:r>
          </a:p>
          <a:p>
            <a:pPr lvl="1">
              <a:lnSpc>
                <a:spcPct val="100000"/>
              </a:lnSpc>
              <a:buFont typeface="Wingdings" panose="05000000000000000000" pitchFamily="2" charset="2"/>
              <a:buChar char="§"/>
            </a:pPr>
            <a:r>
              <a:rPr lang="en-US" sz="1200" dirty="0"/>
              <a:t>Gold per minute (across time intervals)</a:t>
            </a:r>
            <a:endParaRPr lang="en-US" sz="1200" dirty="0">
              <a:solidFill>
                <a:schemeClr val="tx1"/>
              </a:solidFill>
            </a:endParaRPr>
          </a:p>
          <a:p>
            <a:pPr>
              <a:lnSpc>
                <a:spcPct val="100000"/>
              </a:lnSpc>
              <a:buFont typeface="Wingdings" panose="05000000000000000000" pitchFamily="2" charset="2"/>
              <a:buChar char="§"/>
            </a:pPr>
            <a:r>
              <a:rPr lang="en-US" sz="1400" b="1" dirty="0">
                <a:solidFill>
                  <a:schemeClr val="tx1"/>
                </a:solidFill>
              </a:rPr>
              <a:t>Combat</a:t>
            </a:r>
          </a:p>
          <a:p>
            <a:pPr lvl="1">
              <a:lnSpc>
                <a:spcPct val="100000"/>
              </a:lnSpc>
              <a:buFont typeface="Wingdings" panose="05000000000000000000" pitchFamily="2" charset="2"/>
              <a:buChar char="§"/>
            </a:pPr>
            <a:r>
              <a:rPr lang="en-US" sz="1200" dirty="0">
                <a:solidFill>
                  <a:schemeClr val="tx1"/>
                </a:solidFill>
              </a:rPr>
              <a:t>Damage dealt (total and/or to champions)</a:t>
            </a:r>
          </a:p>
          <a:p>
            <a:pPr lvl="1">
              <a:lnSpc>
                <a:spcPct val="100000"/>
              </a:lnSpc>
              <a:buFont typeface="Wingdings" panose="05000000000000000000" pitchFamily="2" charset="2"/>
              <a:buChar char="§"/>
            </a:pPr>
            <a:r>
              <a:rPr lang="en-US" sz="1200" dirty="0"/>
              <a:t>Damage taken</a:t>
            </a:r>
            <a:endParaRPr lang="en-US" sz="1200" dirty="0">
              <a:solidFill>
                <a:schemeClr val="tx1"/>
              </a:solidFill>
            </a:endParaRPr>
          </a:p>
          <a:p>
            <a:pPr lvl="1">
              <a:lnSpc>
                <a:spcPct val="100000"/>
              </a:lnSpc>
              <a:buFont typeface="Wingdings" panose="05000000000000000000" pitchFamily="2" charset="2"/>
              <a:buChar char="§"/>
            </a:pPr>
            <a:r>
              <a:rPr lang="en-US" sz="1200" dirty="0">
                <a:solidFill>
                  <a:schemeClr val="tx1"/>
                </a:solidFill>
              </a:rPr>
              <a:t>Damage per gold</a:t>
            </a:r>
          </a:p>
          <a:p>
            <a:pPr>
              <a:lnSpc>
                <a:spcPct val="100000"/>
              </a:lnSpc>
              <a:buFont typeface="Wingdings" panose="05000000000000000000" pitchFamily="2" charset="2"/>
              <a:buChar char="§"/>
            </a:pPr>
            <a:r>
              <a:rPr lang="en-US" sz="1400" b="1" dirty="0">
                <a:solidFill>
                  <a:schemeClr val="tx1"/>
                </a:solidFill>
              </a:rPr>
              <a:t>Laning</a:t>
            </a:r>
          </a:p>
          <a:p>
            <a:pPr lvl="1">
              <a:lnSpc>
                <a:spcPct val="100000"/>
              </a:lnSpc>
              <a:buFont typeface="Wingdings" panose="05000000000000000000" pitchFamily="2" charset="2"/>
              <a:buChar char="§"/>
            </a:pPr>
            <a:r>
              <a:rPr lang="en-US" sz="1200" dirty="0"/>
              <a:t>CS/min for specific time intervals</a:t>
            </a:r>
          </a:p>
          <a:p>
            <a:pPr lvl="1">
              <a:lnSpc>
                <a:spcPct val="100000"/>
              </a:lnSpc>
              <a:buFont typeface="Wingdings" panose="05000000000000000000" pitchFamily="2" charset="2"/>
              <a:buChar char="§"/>
            </a:pPr>
            <a:r>
              <a:rPr lang="en-US" sz="1200" dirty="0">
                <a:solidFill>
                  <a:schemeClr val="tx1"/>
                </a:solidFill>
              </a:rPr>
              <a:t>Creep score difference versus laner for time intervals</a:t>
            </a:r>
          </a:p>
          <a:p>
            <a:pPr lvl="1">
              <a:lnSpc>
                <a:spcPct val="100000"/>
              </a:lnSpc>
              <a:buFont typeface="Wingdings" panose="05000000000000000000" pitchFamily="2" charset="2"/>
              <a:buChar char="§"/>
            </a:pPr>
            <a:r>
              <a:rPr lang="en-US" sz="1200" dirty="0">
                <a:solidFill>
                  <a:schemeClr val="tx1"/>
                </a:solidFill>
              </a:rPr>
              <a:t>Damage taken difference versus laner for time intervals</a:t>
            </a:r>
          </a:p>
          <a:p>
            <a:pPr>
              <a:lnSpc>
                <a:spcPct val="100000"/>
              </a:lnSpc>
              <a:buFont typeface="Wingdings" panose="05000000000000000000" pitchFamily="2" charset="2"/>
              <a:buChar char="§"/>
            </a:pPr>
            <a:r>
              <a:rPr lang="en-US" sz="1400" b="1" dirty="0"/>
              <a:t>Jungle and Support</a:t>
            </a:r>
          </a:p>
          <a:p>
            <a:pPr lvl="1">
              <a:lnSpc>
                <a:spcPct val="100000"/>
              </a:lnSpc>
              <a:buFont typeface="Wingdings" panose="05000000000000000000" pitchFamily="2" charset="2"/>
              <a:buChar char="§"/>
            </a:pPr>
            <a:r>
              <a:rPr lang="en-US" sz="1200" dirty="0">
                <a:solidFill>
                  <a:schemeClr val="tx1"/>
                </a:solidFill>
              </a:rPr>
              <a:t>Vision score per minute</a:t>
            </a:r>
          </a:p>
          <a:p>
            <a:pPr lvl="1">
              <a:lnSpc>
                <a:spcPct val="100000"/>
              </a:lnSpc>
              <a:buFont typeface="Wingdings" panose="05000000000000000000" pitchFamily="2" charset="2"/>
              <a:buChar char="§"/>
            </a:pPr>
            <a:r>
              <a:rPr lang="en-US" sz="1200" dirty="0"/>
              <a:t>Jungle monsters per minute</a:t>
            </a:r>
          </a:p>
          <a:p>
            <a:pPr marL="0" indent="0" algn="ctr">
              <a:lnSpc>
                <a:spcPct val="100000"/>
              </a:lnSpc>
              <a:buNone/>
            </a:pPr>
            <a:r>
              <a:rPr lang="en-US" sz="2000" b="1" i="1" u="sng" dirty="0"/>
              <a:t>AND MORE!</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11" name="Arrow: Right 10">
            <a:extLst>
              <a:ext uri="{FF2B5EF4-FFF2-40B4-BE49-F238E27FC236}">
                <a16:creationId xmlns:a16="http://schemas.microsoft.com/office/drawing/2014/main" id="{3463D429-003B-41A9-A097-9F1E7CC4FEED}"/>
              </a:ext>
            </a:extLst>
          </p:cNvPr>
          <p:cNvSpPr/>
          <p:nvPr/>
        </p:nvSpPr>
        <p:spPr>
          <a:xfrm>
            <a:off x="3117954" y="2719387"/>
            <a:ext cx="3286125" cy="141922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8">
            <a:extLst>
              <a:ext uri="{FF2B5EF4-FFF2-40B4-BE49-F238E27FC236}">
                <a16:creationId xmlns:a16="http://schemas.microsoft.com/office/drawing/2014/main" id="{96EA88AF-8D64-4EBA-A518-740E28F5AE70}"/>
              </a:ext>
            </a:extLst>
          </p:cNvPr>
          <p:cNvSpPr txBox="1">
            <a:spLocks/>
          </p:cNvSpPr>
          <p:nvPr/>
        </p:nvSpPr>
        <p:spPr>
          <a:xfrm>
            <a:off x="3503266" y="3148801"/>
            <a:ext cx="2085975" cy="560395"/>
          </a:xfrm>
          <a:prstGeom prst="rect">
            <a:avLst/>
          </a:prstGeom>
        </p:spPr>
        <p:txBody>
          <a:bodyPr>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i="1" dirty="0">
                <a:cs typeface="Biome Light" panose="020B0303030204020804" pitchFamily="34" charset="0"/>
              </a:rPr>
              <a:t>We need better stats and more of them</a:t>
            </a:r>
          </a:p>
        </p:txBody>
      </p:sp>
    </p:spTree>
    <p:extLst>
      <p:ext uri="{BB962C8B-B14F-4D97-AF65-F5344CB8AC3E}">
        <p14:creationId xmlns:p14="http://schemas.microsoft.com/office/powerpoint/2010/main" val="241740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How does this benefit you?</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79" y="4393374"/>
            <a:ext cx="4531995" cy="365125"/>
          </a:xfrm>
        </p:spPr>
        <p:txBody>
          <a:bodyPr/>
          <a:lstStyle/>
          <a:p>
            <a:r>
              <a:rPr lang="en-US" dirty="0"/>
              <a:t>Do you want to get better?</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381750" y="642927"/>
            <a:ext cx="5533389" cy="1435947"/>
          </a:xfrm>
        </p:spPr>
        <p:txBody>
          <a:bodyPr/>
          <a:lstStyle/>
          <a:p>
            <a:r>
              <a:rPr lang="en-US" sz="4400" b="1" dirty="0"/>
              <a:t>Knowledge is power</a:t>
            </a:r>
          </a:p>
        </p:txBody>
      </p:sp>
      <p:pic>
        <p:nvPicPr>
          <p:cNvPr id="8" name="Picture Placeholder 7">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a:blip r:embed="rId2"/>
          <a:srcRect l="5556" r="5556"/>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294268" y="1704513"/>
            <a:ext cx="4889352" cy="1320041"/>
          </a:xfrm>
        </p:spPr>
        <p:txBody>
          <a:bodyPr/>
          <a:lstStyle/>
          <a:p>
            <a:r>
              <a:rPr lang="en-US" sz="2000" i="1" dirty="0"/>
              <a:t>You can’t start to improve until you know what to improve.</a:t>
            </a:r>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12</a:t>
            </a:fld>
            <a:endParaRPr lang="en-US" dirty="0"/>
          </a:p>
        </p:txBody>
      </p:sp>
      <p:sp>
        <p:nvSpPr>
          <p:cNvPr id="9" name="Text Placeholder 5">
            <a:extLst>
              <a:ext uri="{FF2B5EF4-FFF2-40B4-BE49-F238E27FC236}">
                <a16:creationId xmlns:a16="http://schemas.microsoft.com/office/drawing/2014/main" id="{87F3B31C-EAAF-48C8-B667-A57F577BBDDC}"/>
              </a:ext>
            </a:extLst>
          </p:cNvPr>
          <p:cNvSpPr txBox="1">
            <a:spLocks/>
          </p:cNvSpPr>
          <p:nvPr/>
        </p:nvSpPr>
        <p:spPr>
          <a:xfrm>
            <a:off x="6294268" y="4907413"/>
            <a:ext cx="4889352" cy="98107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i="1" dirty="0"/>
              <a:t>Know more, win more.</a:t>
            </a:r>
          </a:p>
        </p:txBody>
      </p:sp>
      <p:pic>
        <p:nvPicPr>
          <p:cNvPr id="4" name="Picture 3" descr="A picture containing striped&#10;&#10;Description automatically generated">
            <a:extLst>
              <a:ext uri="{FF2B5EF4-FFF2-40B4-BE49-F238E27FC236}">
                <a16:creationId xmlns:a16="http://schemas.microsoft.com/office/drawing/2014/main" id="{6E857640-2F30-445F-BD4B-49043B0AFAF7}"/>
              </a:ext>
            </a:extLst>
          </p:cNvPr>
          <p:cNvPicPr>
            <a:picLocks noChangeAspect="1"/>
          </p:cNvPicPr>
          <p:nvPr/>
        </p:nvPicPr>
        <p:blipFill>
          <a:blip r:embed="rId3"/>
          <a:stretch>
            <a:fillRect/>
          </a:stretch>
        </p:blipFill>
        <p:spPr>
          <a:xfrm>
            <a:off x="1613582" y="716133"/>
            <a:ext cx="853442" cy="975362"/>
          </a:xfrm>
          <a:prstGeom prst="rect">
            <a:avLst/>
          </a:prstGeom>
        </p:spPr>
      </p:pic>
      <p:pic>
        <p:nvPicPr>
          <p:cNvPr id="12" name="Picture 11" descr="A picture containing plant&#10;&#10;Description automatically generated">
            <a:extLst>
              <a:ext uri="{FF2B5EF4-FFF2-40B4-BE49-F238E27FC236}">
                <a16:creationId xmlns:a16="http://schemas.microsoft.com/office/drawing/2014/main" id="{127DEDBA-58B2-4A41-B8FA-6BF026004858}"/>
              </a:ext>
            </a:extLst>
          </p:cNvPr>
          <p:cNvPicPr>
            <a:picLocks noChangeAspect="1"/>
          </p:cNvPicPr>
          <p:nvPr/>
        </p:nvPicPr>
        <p:blipFill>
          <a:blip r:embed="rId4"/>
          <a:stretch>
            <a:fillRect/>
          </a:stretch>
        </p:blipFill>
        <p:spPr>
          <a:xfrm>
            <a:off x="4602533" y="716133"/>
            <a:ext cx="853442" cy="975362"/>
          </a:xfrm>
          <a:prstGeom prst="rect">
            <a:avLst/>
          </a:prstGeom>
        </p:spPr>
      </p:pic>
      <p:pic>
        <p:nvPicPr>
          <p:cNvPr id="14" name="Picture 13" descr="A picture containing background pattern&#10;&#10;Description automatically generated">
            <a:extLst>
              <a:ext uri="{FF2B5EF4-FFF2-40B4-BE49-F238E27FC236}">
                <a16:creationId xmlns:a16="http://schemas.microsoft.com/office/drawing/2014/main" id="{8E33D4FF-708B-45E2-8A3C-32407BD5C9DC}"/>
              </a:ext>
            </a:extLst>
          </p:cNvPr>
          <p:cNvPicPr>
            <a:picLocks noChangeAspect="1"/>
          </p:cNvPicPr>
          <p:nvPr/>
        </p:nvPicPr>
        <p:blipFill>
          <a:blip r:embed="rId5"/>
          <a:stretch>
            <a:fillRect/>
          </a:stretch>
        </p:blipFill>
        <p:spPr>
          <a:xfrm>
            <a:off x="2609899" y="716133"/>
            <a:ext cx="853442" cy="975362"/>
          </a:xfrm>
          <a:prstGeom prst="rect">
            <a:avLst/>
          </a:prstGeom>
        </p:spPr>
      </p:pic>
      <p:pic>
        <p:nvPicPr>
          <p:cNvPr id="16" name="Picture 15" descr="A picture containing purple, dark&#10;&#10;Description automatically generated">
            <a:extLst>
              <a:ext uri="{FF2B5EF4-FFF2-40B4-BE49-F238E27FC236}">
                <a16:creationId xmlns:a16="http://schemas.microsoft.com/office/drawing/2014/main" id="{DA990948-4142-4F73-BF2C-9AD537712CE8}"/>
              </a:ext>
            </a:extLst>
          </p:cNvPr>
          <p:cNvPicPr>
            <a:picLocks noChangeAspect="1"/>
          </p:cNvPicPr>
          <p:nvPr/>
        </p:nvPicPr>
        <p:blipFill>
          <a:blip r:embed="rId6"/>
          <a:stretch>
            <a:fillRect/>
          </a:stretch>
        </p:blipFill>
        <p:spPr>
          <a:xfrm>
            <a:off x="3606216" y="716133"/>
            <a:ext cx="853442" cy="975362"/>
          </a:xfrm>
          <a:prstGeom prst="rect">
            <a:avLst/>
          </a:prstGeom>
        </p:spPr>
      </p:pic>
      <p:pic>
        <p:nvPicPr>
          <p:cNvPr id="18" name="Picture 17" descr="A picture containing helmet&#10;&#10;Description automatically generated">
            <a:extLst>
              <a:ext uri="{FF2B5EF4-FFF2-40B4-BE49-F238E27FC236}">
                <a16:creationId xmlns:a16="http://schemas.microsoft.com/office/drawing/2014/main" id="{06AD967D-D194-48FE-882C-83482D139410}"/>
              </a:ext>
            </a:extLst>
          </p:cNvPr>
          <p:cNvPicPr>
            <a:picLocks noChangeAspect="1"/>
          </p:cNvPicPr>
          <p:nvPr/>
        </p:nvPicPr>
        <p:blipFill>
          <a:blip r:embed="rId7"/>
          <a:stretch>
            <a:fillRect/>
          </a:stretch>
        </p:blipFill>
        <p:spPr>
          <a:xfrm>
            <a:off x="1407141" y="5761773"/>
            <a:ext cx="853442" cy="975362"/>
          </a:xfrm>
          <a:prstGeom prst="rect">
            <a:avLst/>
          </a:prstGeom>
        </p:spPr>
      </p:pic>
      <p:pic>
        <p:nvPicPr>
          <p:cNvPr id="20" name="Picture 19">
            <a:extLst>
              <a:ext uri="{FF2B5EF4-FFF2-40B4-BE49-F238E27FC236}">
                <a16:creationId xmlns:a16="http://schemas.microsoft.com/office/drawing/2014/main" id="{995C1EDE-F8CF-4F12-8B3E-E197E7793189}"/>
              </a:ext>
            </a:extLst>
          </p:cNvPr>
          <p:cNvPicPr>
            <a:picLocks noChangeAspect="1"/>
          </p:cNvPicPr>
          <p:nvPr/>
        </p:nvPicPr>
        <p:blipFill>
          <a:blip r:embed="rId8"/>
          <a:stretch>
            <a:fillRect/>
          </a:stretch>
        </p:blipFill>
        <p:spPr>
          <a:xfrm>
            <a:off x="2656411" y="2836127"/>
            <a:ext cx="853442" cy="975362"/>
          </a:xfrm>
          <a:prstGeom prst="rect">
            <a:avLst/>
          </a:prstGeom>
        </p:spPr>
      </p:pic>
      <p:pic>
        <p:nvPicPr>
          <p:cNvPr id="22" name="Picture 21">
            <a:extLst>
              <a:ext uri="{FF2B5EF4-FFF2-40B4-BE49-F238E27FC236}">
                <a16:creationId xmlns:a16="http://schemas.microsoft.com/office/drawing/2014/main" id="{7DB13F59-1A2B-457B-9B37-26ACA234E70B}"/>
              </a:ext>
            </a:extLst>
          </p:cNvPr>
          <p:cNvPicPr>
            <a:picLocks noChangeAspect="1"/>
          </p:cNvPicPr>
          <p:nvPr/>
        </p:nvPicPr>
        <p:blipFill>
          <a:blip r:embed="rId9"/>
          <a:stretch>
            <a:fillRect/>
          </a:stretch>
        </p:blipFill>
        <p:spPr>
          <a:xfrm>
            <a:off x="1833862" y="4786851"/>
            <a:ext cx="853442" cy="975362"/>
          </a:xfrm>
          <a:prstGeom prst="rect">
            <a:avLst/>
          </a:prstGeom>
        </p:spPr>
      </p:pic>
      <p:pic>
        <p:nvPicPr>
          <p:cNvPr id="26" name="Picture 25">
            <a:extLst>
              <a:ext uri="{FF2B5EF4-FFF2-40B4-BE49-F238E27FC236}">
                <a16:creationId xmlns:a16="http://schemas.microsoft.com/office/drawing/2014/main" id="{17D3556D-1E83-418C-9CA7-FF8C0F078110}"/>
              </a:ext>
            </a:extLst>
          </p:cNvPr>
          <p:cNvPicPr>
            <a:picLocks noChangeAspect="1"/>
          </p:cNvPicPr>
          <p:nvPr/>
        </p:nvPicPr>
        <p:blipFill>
          <a:blip r:embed="rId10"/>
          <a:stretch>
            <a:fillRect/>
          </a:stretch>
        </p:blipFill>
        <p:spPr>
          <a:xfrm>
            <a:off x="2260583" y="3811489"/>
            <a:ext cx="853442" cy="975362"/>
          </a:xfrm>
          <a:prstGeom prst="rect">
            <a:avLst/>
          </a:prstGeom>
        </p:spPr>
      </p:pic>
      <p:pic>
        <p:nvPicPr>
          <p:cNvPr id="28" name="Picture 27">
            <a:extLst>
              <a:ext uri="{FF2B5EF4-FFF2-40B4-BE49-F238E27FC236}">
                <a16:creationId xmlns:a16="http://schemas.microsoft.com/office/drawing/2014/main" id="{8E185F35-388B-4FCA-9FA3-84ECAF1D8791}"/>
              </a:ext>
            </a:extLst>
          </p:cNvPr>
          <p:cNvPicPr>
            <a:picLocks noChangeAspect="1"/>
          </p:cNvPicPr>
          <p:nvPr/>
        </p:nvPicPr>
        <p:blipFill>
          <a:blip r:embed="rId11"/>
          <a:stretch>
            <a:fillRect/>
          </a:stretch>
        </p:blipFill>
        <p:spPr>
          <a:xfrm>
            <a:off x="3083132" y="1857325"/>
            <a:ext cx="853442" cy="975362"/>
          </a:xfrm>
          <a:prstGeom prst="rect">
            <a:avLst/>
          </a:prstGeom>
        </p:spPr>
      </p:pic>
      <p:sp>
        <p:nvSpPr>
          <p:cNvPr id="33" name="Rectangle 32">
            <a:extLst>
              <a:ext uri="{FF2B5EF4-FFF2-40B4-BE49-F238E27FC236}">
                <a16:creationId xmlns:a16="http://schemas.microsoft.com/office/drawing/2014/main" id="{D640E5B0-05A0-4F78-8AB1-E6DE6A556AF3}"/>
              </a:ext>
            </a:extLst>
          </p:cNvPr>
          <p:cNvSpPr/>
          <p:nvPr/>
        </p:nvSpPr>
        <p:spPr>
          <a:xfrm>
            <a:off x="1533352" y="638625"/>
            <a:ext cx="4030462" cy="1127465"/>
          </a:xfrm>
          <a:prstGeom prst="rect">
            <a:avLst/>
          </a:prstGeom>
          <a:noFill/>
          <a:ln w="57150" cap="flat" cmpd="sng" algn="ctr">
            <a:solidFill>
              <a:srgbClr val="002060"/>
            </a:solidFill>
            <a:prstDash val="solid"/>
            <a:round/>
            <a:headEnd type="none" w="med" len="med"/>
            <a:tailEnd type="none" w="med" len="med"/>
          </a:ln>
          <a:effectLst>
            <a:softEdge rad="12700"/>
          </a:effectLst>
          <a:scene3d>
            <a:camera prst="orthographicFront"/>
            <a:lightRig rig="threePt" dir="t"/>
          </a:scene3d>
          <a:sp3d>
            <a:bevelT/>
          </a:sp3d>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ext Placeholder 5">
            <a:extLst>
              <a:ext uri="{FF2B5EF4-FFF2-40B4-BE49-F238E27FC236}">
                <a16:creationId xmlns:a16="http://schemas.microsoft.com/office/drawing/2014/main" id="{7F7D7FB1-21B7-461E-9529-1DE16D80BA09}"/>
              </a:ext>
            </a:extLst>
          </p:cNvPr>
          <p:cNvSpPr txBox="1">
            <a:spLocks/>
          </p:cNvSpPr>
          <p:nvPr/>
        </p:nvSpPr>
        <p:spPr>
          <a:xfrm>
            <a:off x="6294268" y="3024554"/>
            <a:ext cx="4589756" cy="161958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From a player (Gold -&gt; Diamond)</a:t>
            </a:r>
          </a:p>
          <a:p>
            <a:pPr lvl="1">
              <a:spcBef>
                <a:spcPts val="0"/>
              </a:spcBef>
            </a:pPr>
            <a:r>
              <a:rPr lang="en-US" dirty="0"/>
              <a:t>CS/min intervals showed deficit at 20-minute mark </a:t>
            </a:r>
          </a:p>
          <a:p>
            <a:pPr lvl="1">
              <a:spcBef>
                <a:spcPts val="0"/>
              </a:spcBef>
            </a:pPr>
            <a:r>
              <a:rPr lang="en-US" dirty="0"/>
              <a:t>Allowed them to focus on mid game cs-</a:t>
            </a:r>
            <a:r>
              <a:rPr lang="en-US" dirty="0" err="1"/>
              <a:t>ing</a:t>
            </a:r>
            <a:r>
              <a:rPr lang="en-US" dirty="0"/>
              <a:t>!</a:t>
            </a:r>
          </a:p>
          <a:p>
            <a:pPr lvl="1">
              <a:spcBef>
                <a:spcPts val="0"/>
              </a:spcBef>
            </a:pPr>
            <a:r>
              <a:rPr lang="en-US" dirty="0"/>
              <a:t>Went from Gold to Diamond in less than a month</a:t>
            </a:r>
          </a:p>
        </p:txBody>
      </p:sp>
    </p:spTree>
    <p:extLst>
      <p:ext uri="{BB962C8B-B14F-4D97-AF65-F5344CB8AC3E}">
        <p14:creationId xmlns:p14="http://schemas.microsoft.com/office/powerpoint/2010/main" val="204588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a:bodyPr>
          <a:lstStyle/>
          <a:p>
            <a:pPr algn="ctr"/>
            <a:r>
              <a:rPr lang="en-US" sz="4800" spc="300" dirty="0"/>
              <a:t>Product tiers</a:t>
            </a:r>
          </a:p>
        </p:txBody>
      </p:sp>
      <p:pic>
        <p:nvPicPr>
          <p:cNvPr id="14" name="Picture Placeholder 13">
            <a:extLst>
              <a:ext uri="{FF2B5EF4-FFF2-40B4-BE49-F238E27FC236}">
                <a16:creationId xmlns:a16="http://schemas.microsoft.com/office/drawing/2014/main" id="{0FFF32E4-AD91-40FC-9DF7-A3354578229E}"/>
              </a:ext>
            </a:extLst>
          </p:cNvPr>
          <p:cNvPicPr>
            <a:picLocks noGrp="1" noChangeAspect="1"/>
          </p:cNvPicPr>
          <p:nvPr>
            <p:ph type="pic" sz="quarter" idx="10"/>
          </p:nvPr>
        </p:nvPicPr>
        <p:blipFill>
          <a:blip r:embed="rId2"/>
          <a:srcRect t="14216" b="14216"/>
          <a:stretch/>
        </p:blipFill>
        <p:spPr>
          <a:xfrm>
            <a:off x="960120" y="1338263"/>
            <a:ext cx="3108325" cy="1892300"/>
          </a:xfrm>
        </p:spPr>
      </p:pic>
      <p:pic>
        <p:nvPicPr>
          <p:cNvPr id="16" name="Picture Placeholder 15">
            <a:extLst>
              <a:ext uri="{FF2B5EF4-FFF2-40B4-BE49-F238E27FC236}">
                <a16:creationId xmlns:a16="http://schemas.microsoft.com/office/drawing/2014/main" id="{50D4325D-C08E-44CB-8E25-A519866BD2D3}"/>
              </a:ext>
            </a:extLst>
          </p:cNvPr>
          <p:cNvPicPr>
            <a:picLocks noGrp="1" noChangeAspect="1"/>
          </p:cNvPicPr>
          <p:nvPr>
            <p:ph type="pic" sz="quarter" idx="11"/>
          </p:nvPr>
        </p:nvPicPr>
        <p:blipFill>
          <a:blip r:embed="rId3"/>
          <a:srcRect t="4341" b="4341"/>
          <a:stretch/>
        </p:blipFill>
        <p:spPr>
          <a:xfrm>
            <a:off x="4541837" y="1337469"/>
            <a:ext cx="3108325" cy="1892300"/>
          </a:xfrm>
        </p:spPr>
      </p:pic>
      <p:pic>
        <p:nvPicPr>
          <p:cNvPr id="19" name="Picture Placeholder 18">
            <a:extLst>
              <a:ext uri="{FF2B5EF4-FFF2-40B4-BE49-F238E27FC236}">
                <a16:creationId xmlns:a16="http://schemas.microsoft.com/office/drawing/2014/main" id="{FB89929D-9F1B-48CA-B694-B0344FFC9F65}"/>
              </a:ext>
            </a:extLst>
          </p:cNvPr>
          <p:cNvPicPr>
            <a:picLocks noGrp="1" noChangeAspect="1"/>
          </p:cNvPicPr>
          <p:nvPr>
            <p:ph type="pic" sz="quarter" idx="12"/>
          </p:nvPr>
        </p:nvPicPr>
        <p:blipFill>
          <a:blip r:embed="rId4"/>
          <a:srcRect t="7392" b="7392"/>
          <a:stretch/>
        </p:blipFill>
        <p:spPr>
          <a:xfrm>
            <a:off x="8122602" y="1337469"/>
            <a:ext cx="3108325" cy="1892300"/>
          </a:xfrm>
        </p:spPr>
      </p:pic>
      <p:sp>
        <p:nvSpPr>
          <p:cNvPr id="6" name="Text Placeholder 5">
            <a:extLst>
              <a:ext uri="{FF2B5EF4-FFF2-40B4-BE49-F238E27FC236}">
                <a16:creationId xmlns:a16="http://schemas.microsoft.com/office/drawing/2014/main" id="{E4A248D7-680E-4181-9558-ED00D7CEAD68}"/>
              </a:ext>
            </a:extLst>
          </p:cNvPr>
          <p:cNvSpPr>
            <a:spLocks noGrp="1"/>
          </p:cNvSpPr>
          <p:nvPr>
            <p:ph type="body" sz="quarter" idx="13"/>
          </p:nvPr>
        </p:nvSpPr>
        <p:spPr>
          <a:xfrm>
            <a:off x="959803" y="3383756"/>
            <a:ext cx="3108326" cy="2566988"/>
          </a:xfrm>
        </p:spPr>
        <p:txBody>
          <a:bodyPr>
            <a:normAutofit/>
          </a:bodyPr>
          <a:lstStyle/>
          <a:p>
            <a:pPr marL="0" indent="0" algn="ctr">
              <a:lnSpc>
                <a:spcPct val="100000"/>
              </a:lnSpc>
              <a:spcBef>
                <a:spcPts val="0"/>
              </a:spcBef>
              <a:buNone/>
              <a:defRPr/>
            </a:pPr>
            <a:r>
              <a:rPr lang="en-US" sz="2000" b="1" spc="300" dirty="0"/>
              <a:t>I just want numbers </a:t>
            </a:r>
            <a:r>
              <a:rPr lang="en-US" sz="2000" b="1" dirty="0"/>
              <a:t>(Tier 1)</a:t>
            </a:r>
            <a:endParaRPr lang="en-US" sz="2000" b="1" spc="300" dirty="0"/>
          </a:p>
          <a:p>
            <a:pPr marL="228600" indent="-228600">
              <a:lnSpc>
                <a:spcPct val="100000"/>
              </a:lnSpc>
              <a:buFont typeface="Wingdings" panose="05000000000000000000" pitchFamily="2" charset="2"/>
              <a:buChar char="§"/>
              <a:defRPr/>
            </a:pPr>
            <a:r>
              <a:rPr lang="en-US" sz="1400" spc="0" dirty="0"/>
              <a:t>Raw data file</a:t>
            </a:r>
          </a:p>
          <a:p>
            <a:pPr marL="228600" indent="-228600">
              <a:lnSpc>
                <a:spcPct val="100000"/>
              </a:lnSpc>
              <a:buFont typeface="Wingdings" panose="05000000000000000000" pitchFamily="2" charset="2"/>
              <a:buChar char="§"/>
              <a:defRPr/>
            </a:pPr>
            <a:r>
              <a:rPr lang="en-US" sz="1400" spc="0" dirty="0"/>
              <a:t>Listed stats + basic info</a:t>
            </a:r>
          </a:p>
          <a:p>
            <a:pPr marL="228600" indent="-228600">
              <a:lnSpc>
                <a:spcPct val="100000"/>
              </a:lnSpc>
              <a:buFont typeface="Wingdings" panose="05000000000000000000" pitchFamily="2" charset="2"/>
              <a:buChar char="§"/>
              <a:defRPr/>
            </a:pPr>
            <a:r>
              <a:rPr lang="en-US" sz="1400" spc="0" dirty="0"/>
              <a:t>JSON format</a:t>
            </a:r>
          </a:p>
          <a:p>
            <a:pPr marL="0" indent="0">
              <a:lnSpc>
                <a:spcPct val="100000"/>
              </a:lnSpc>
              <a:spcBef>
                <a:spcPts val="0"/>
              </a:spcBef>
              <a:buNone/>
              <a:defRPr/>
            </a:pPr>
            <a:endParaRPr lang="en-US" spc="300" dirty="0"/>
          </a:p>
          <a:p>
            <a:endParaRPr lang="en-US" dirty="0"/>
          </a:p>
        </p:txBody>
      </p:sp>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4541202" y="3384551"/>
            <a:ext cx="3108960"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defRPr/>
            </a:pPr>
            <a:r>
              <a:rPr lang="en-US" sz="2000" b="1" spc="300" dirty="0"/>
              <a:t>I need a little help</a:t>
            </a:r>
          </a:p>
          <a:p>
            <a:pPr marL="0" indent="0" algn="ctr">
              <a:lnSpc>
                <a:spcPct val="100000"/>
              </a:lnSpc>
              <a:spcBef>
                <a:spcPts val="0"/>
              </a:spcBef>
              <a:buNone/>
              <a:defRPr/>
            </a:pPr>
            <a:r>
              <a:rPr lang="en-US" sz="2000" b="1" spc="300" dirty="0"/>
              <a:t>(Tier 2)</a:t>
            </a:r>
          </a:p>
          <a:p>
            <a:pPr>
              <a:lnSpc>
                <a:spcPct val="100000"/>
              </a:lnSpc>
              <a:buFont typeface="Wingdings" panose="05000000000000000000" pitchFamily="2" charset="2"/>
              <a:buChar char="§"/>
              <a:defRPr/>
            </a:pPr>
            <a:r>
              <a:rPr lang="en-US" sz="1400" dirty="0"/>
              <a:t>Short report with info</a:t>
            </a:r>
          </a:p>
          <a:p>
            <a:pPr>
              <a:lnSpc>
                <a:spcPct val="100000"/>
              </a:lnSpc>
              <a:buFont typeface="Wingdings" panose="05000000000000000000" pitchFamily="2" charset="2"/>
              <a:buChar char="§"/>
              <a:defRPr/>
            </a:pPr>
            <a:r>
              <a:rPr lang="en-US" sz="1400" dirty="0"/>
              <a:t>Pick 5 stats from list </a:t>
            </a:r>
            <a:br>
              <a:rPr lang="en-US" sz="1400" dirty="0"/>
            </a:br>
            <a:r>
              <a:rPr lang="en-US" sz="1400" dirty="0"/>
              <a:t>(+$1 for each additional)</a:t>
            </a:r>
          </a:p>
          <a:p>
            <a:pPr>
              <a:lnSpc>
                <a:spcPct val="100000"/>
              </a:lnSpc>
              <a:buFont typeface="Wingdings" panose="05000000000000000000" pitchFamily="2" charset="2"/>
              <a:buChar char="§"/>
              <a:defRPr/>
            </a:pPr>
            <a:r>
              <a:rPr lang="en-US" sz="1400" dirty="0"/>
              <a:t>Performance graphs</a:t>
            </a:r>
          </a:p>
          <a:p>
            <a:pPr>
              <a:lnSpc>
                <a:spcPct val="100000"/>
              </a:lnSpc>
              <a:buFont typeface="Wingdings" panose="05000000000000000000" pitchFamily="2" charset="2"/>
              <a:buChar char="§"/>
              <a:defRPr/>
            </a:pPr>
            <a:r>
              <a:rPr lang="en-US" sz="1400" dirty="0"/>
              <a:t>Basic analysis</a:t>
            </a:r>
          </a:p>
          <a:p>
            <a:endParaRPr lang="en-US" dirty="0"/>
          </a:p>
        </p:txBody>
      </p:sp>
      <p:sp>
        <p:nvSpPr>
          <p:cNvPr id="13" name="Content Placeholder 25">
            <a:extLst>
              <a:ext uri="{FF2B5EF4-FFF2-40B4-BE49-F238E27FC236}">
                <a16:creationId xmlns:a16="http://schemas.microsoft.com/office/drawing/2014/main" id="{184497C2-C5BB-4C07-AF14-B5D10275FC68}"/>
              </a:ext>
            </a:extLst>
          </p:cNvPr>
          <p:cNvSpPr txBox="1">
            <a:spLocks/>
          </p:cNvSpPr>
          <p:nvPr/>
        </p:nvSpPr>
        <p:spPr>
          <a:xfrm>
            <a:off x="8122601" y="3384552"/>
            <a:ext cx="3474879"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Tx/>
              <a:buNone/>
              <a:defRPr/>
            </a:pPr>
            <a:r>
              <a:rPr lang="en-US" sz="2000" b="1" spc="300" dirty="0"/>
              <a:t>I want to dominate</a:t>
            </a:r>
          </a:p>
          <a:p>
            <a:pPr marL="0" indent="0" algn="ctr">
              <a:lnSpc>
                <a:spcPct val="100000"/>
              </a:lnSpc>
              <a:spcBef>
                <a:spcPts val="0"/>
              </a:spcBef>
              <a:buFontTx/>
              <a:buNone/>
              <a:defRPr/>
            </a:pPr>
            <a:r>
              <a:rPr lang="en-US" sz="2000" b="1" spc="300" dirty="0"/>
              <a:t>(Tier 3)</a:t>
            </a:r>
          </a:p>
          <a:p>
            <a:pPr>
              <a:lnSpc>
                <a:spcPct val="100000"/>
              </a:lnSpc>
              <a:buFont typeface="Wingdings" panose="05000000000000000000" pitchFamily="2" charset="2"/>
              <a:buChar char="§"/>
              <a:defRPr/>
            </a:pPr>
            <a:r>
              <a:rPr lang="en-US" sz="1400" dirty="0"/>
              <a:t>Full presentation + Q&amp;A </a:t>
            </a:r>
          </a:p>
          <a:p>
            <a:pPr>
              <a:lnSpc>
                <a:spcPct val="100000"/>
              </a:lnSpc>
              <a:buFont typeface="Wingdings" panose="05000000000000000000" pitchFamily="2" charset="2"/>
              <a:buChar char="§"/>
              <a:defRPr/>
            </a:pPr>
            <a:r>
              <a:rPr lang="en-US" sz="1400" dirty="0"/>
              <a:t>All stats &amp; graphs</a:t>
            </a:r>
          </a:p>
          <a:p>
            <a:pPr>
              <a:lnSpc>
                <a:spcPct val="100000"/>
              </a:lnSpc>
              <a:buFont typeface="Wingdings" panose="05000000000000000000" pitchFamily="2" charset="2"/>
              <a:buChar char="§"/>
              <a:defRPr/>
            </a:pPr>
            <a:r>
              <a:rPr lang="en-US" sz="1400" dirty="0"/>
              <a:t>In-depth analysis </a:t>
            </a:r>
          </a:p>
          <a:p>
            <a:pPr>
              <a:lnSpc>
                <a:spcPct val="100000"/>
              </a:lnSpc>
              <a:buFont typeface="Wingdings" panose="05000000000000000000" pitchFamily="2" charset="2"/>
              <a:buChar char="§"/>
              <a:defRPr/>
            </a:pPr>
            <a:r>
              <a:rPr lang="en-US" sz="1400" dirty="0"/>
              <a:t>Identification of areas for improvement</a:t>
            </a:r>
          </a:p>
          <a:p>
            <a:pPr>
              <a:lnSpc>
                <a:spcPct val="100000"/>
              </a:lnSpc>
              <a:buFont typeface="Wingdings" panose="05000000000000000000" pitchFamily="2" charset="2"/>
              <a:buChar char="§"/>
              <a:defRPr/>
            </a:pPr>
            <a:r>
              <a:rPr lang="en-US" sz="1400" dirty="0"/>
              <a:t>Compare to challenger or specific player</a:t>
            </a:r>
          </a:p>
        </p:txBody>
      </p:sp>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13</a:t>
            </a:fld>
            <a:endParaRPr lang="en-US" dirty="0"/>
          </a:p>
        </p:txBody>
      </p:sp>
      <p:sp>
        <p:nvSpPr>
          <p:cNvPr id="17" name="Content Placeholder 8">
            <a:extLst>
              <a:ext uri="{FF2B5EF4-FFF2-40B4-BE49-F238E27FC236}">
                <a16:creationId xmlns:a16="http://schemas.microsoft.com/office/drawing/2014/main" id="{DBC0585D-6C46-4BA0-A434-56C6D2A58C4F}"/>
              </a:ext>
            </a:extLst>
          </p:cNvPr>
          <p:cNvSpPr txBox="1">
            <a:spLocks/>
          </p:cNvSpPr>
          <p:nvPr/>
        </p:nvSpPr>
        <p:spPr>
          <a:xfrm>
            <a:off x="1585515" y="5906295"/>
            <a:ext cx="1554163" cy="46672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400" b="1" i="1" dirty="0">
                <a:solidFill>
                  <a:srgbClr val="00B050"/>
                </a:solidFill>
                <a:cs typeface="Biome Light" panose="020B0303030204020804" pitchFamily="34" charset="0"/>
              </a:rPr>
              <a:t>FREE</a:t>
            </a:r>
            <a:endParaRPr lang="en-US" sz="2800" b="1" i="1" dirty="0">
              <a:solidFill>
                <a:srgbClr val="00B050"/>
              </a:solidFill>
            </a:endParaRPr>
          </a:p>
        </p:txBody>
      </p:sp>
      <p:sp>
        <p:nvSpPr>
          <p:cNvPr id="18" name="Content Placeholder 8">
            <a:extLst>
              <a:ext uri="{FF2B5EF4-FFF2-40B4-BE49-F238E27FC236}">
                <a16:creationId xmlns:a16="http://schemas.microsoft.com/office/drawing/2014/main" id="{C5DDE7E8-80D4-4E58-8E5F-935E8A321693}"/>
              </a:ext>
            </a:extLst>
          </p:cNvPr>
          <p:cNvSpPr txBox="1">
            <a:spLocks/>
          </p:cNvSpPr>
          <p:nvPr/>
        </p:nvSpPr>
        <p:spPr>
          <a:xfrm>
            <a:off x="5318918" y="5907087"/>
            <a:ext cx="1554163" cy="46672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400" b="1" i="1" dirty="0">
                <a:solidFill>
                  <a:srgbClr val="00B050"/>
                </a:solidFill>
                <a:cs typeface="Biome Light" panose="020B0303030204020804" pitchFamily="34" charset="0"/>
              </a:rPr>
              <a:t>$5.00</a:t>
            </a:r>
            <a:endParaRPr lang="en-US" sz="2800" b="1" i="1" dirty="0">
              <a:solidFill>
                <a:srgbClr val="00B050"/>
              </a:solidFill>
            </a:endParaRPr>
          </a:p>
        </p:txBody>
      </p:sp>
      <p:sp>
        <p:nvSpPr>
          <p:cNvPr id="20" name="Content Placeholder 8">
            <a:extLst>
              <a:ext uri="{FF2B5EF4-FFF2-40B4-BE49-F238E27FC236}">
                <a16:creationId xmlns:a16="http://schemas.microsoft.com/office/drawing/2014/main" id="{5EF6C43B-972B-45DC-BAB0-94E3C1B9AD41}"/>
              </a:ext>
            </a:extLst>
          </p:cNvPr>
          <p:cNvSpPr txBox="1">
            <a:spLocks/>
          </p:cNvSpPr>
          <p:nvPr/>
        </p:nvSpPr>
        <p:spPr>
          <a:xfrm>
            <a:off x="8926829" y="5906295"/>
            <a:ext cx="1554163" cy="46672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400" b="1" i="1" dirty="0">
                <a:solidFill>
                  <a:srgbClr val="00B050"/>
                </a:solidFill>
                <a:cs typeface="Biome Light" panose="020B0303030204020804" pitchFamily="34" charset="0"/>
              </a:rPr>
              <a:t>$20.00</a:t>
            </a:r>
            <a:endParaRPr lang="en-US" sz="2800" b="1" i="1" dirty="0">
              <a:solidFill>
                <a:srgbClr val="00B050"/>
              </a:solidFill>
            </a:endParaRPr>
          </a:p>
        </p:txBody>
      </p:sp>
    </p:spTree>
    <p:extLst>
      <p:ext uri="{BB962C8B-B14F-4D97-AF65-F5344CB8AC3E}">
        <p14:creationId xmlns:p14="http://schemas.microsoft.com/office/powerpoint/2010/main" val="84895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
            <a:extLst>
              <a:ext uri="{FF2B5EF4-FFF2-40B4-BE49-F238E27FC236}">
                <a16:creationId xmlns:a16="http://schemas.microsoft.com/office/drawing/2014/main" id="{A82A190C-2855-4ADC-920D-9DCF393182FD}"/>
              </a:ext>
            </a:extLst>
          </p:cNvPr>
          <p:cNvSpPr txBox="1">
            <a:spLocks/>
          </p:cNvSpPr>
          <p:nvPr/>
        </p:nvSpPr>
        <p:spPr>
          <a:xfrm>
            <a:off x="0" y="17755"/>
            <a:ext cx="12191999" cy="914399"/>
          </a:xfrm>
          <a:prstGeom prst="rect">
            <a:avLst/>
          </a:prstGeom>
        </p:spPr>
        <p:txBody>
          <a:bodyPr vert="horz" lIns="0" tIns="45720" rIns="0" bIns="45720" rtlCol="0" anchor="ctr">
            <a:normAutofit/>
          </a:bodyPr>
          <a:lstStyle>
            <a:lvl1pPr algn="l" defTabSz="914400" rtl="0" eaLnBrk="1" latinLnBrk="0" hangingPunct="1">
              <a:lnSpc>
                <a:spcPct val="100000"/>
              </a:lnSpc>
              <a:spcBef>
                <a:spcPct val="0"/>
              </a:spcBef>
              <a:buNone/>
              <a:defRPr sz="3200" kern="1200" cap="all" spc="300" baseline="0">
                <a:solidFill>
                  <a:schemeClr val="tx1"/>
                </a:solidFill>
                <a:latin typeface="+mj-lt"/>
                <a:ea typeface="+mj-ea"/>
                <a:cs typeface="+mj-cs"/>
              </a:defRPr>
            </a:lvl1pPr>
          </a:lstStyle>
          <a:p>
            <a:pPr algn="ctr"/>
            <a:r>
              <a:rPr lang="en-US" sz="4800" dirty="0"/>
              <a:t>STAT LIST</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390524" y="815289"/>
            <a:ext cx="5461950" cy="5223679"/>
          </a:xfrm>
        </p:spPr>
        <p:txBody>
          <a:bodyPr>
            <a:normAutofit lnSpcReduction="10000"/>
          </a:bodyPr>
          <a:lstStyle/>
          <a:p>
            <a:pPr>
              <a:lnSpc>
                <a:spcPct val="100000"/>
              </a:lnSpc>
              <a:buFont typeface="Wingdings" panose="05000000000000000000" pitchFamily="2" charset="2"/>
              <a:buChar char="§"/>
            </a:pPr>
            <a:r>
              <a:rPr lang="en-US" sz="1400" b="1" dirty="0"/>
              <a:t>Base stats</a:t>
            </a:r>
          </a:p>
          <a:p>
            <a:pPr lvl="1">
              <a:lnSpc>
                <a:spcPct val="100000"/>
              </a:lnSpc>
              <a:buFont typeface="Wingdings" panose="05000000000000000000" pitchFamily="2" charset="2"/>
              <a:buChar char="§"/>
            </a:pPr>
            <a:r>
              <a:rPr lang="en-US" sz="1200" dirty="0">
                <a:solidFill>
                  <a:schemeClr val="tx1"/>
                </a:solidFill>
              </a:rPr>
              <a:t>KDA</a:t>
            </a:r>
          </a:p>
          <a:p>
            <a:pPr lvl="1">
              <a:lnSpc>
                <a:spcPct val="100000"/>
              </a:lnSpc>
              <a:buFont typeface="Wingdings" panose="05000000000000000000" pitchFamily="2" charset="2"/>
              <a:buChar char="§"/>
            </a:pPr>
            <a:r>
              <a:rPr lang="en-US" sz="1200" dirty="0">
                <a:solidFill>
                  <a:schemeClr val="tx1"/>
                </a:solidFill>
              </a:rPr>
              <a:t>Game time</a:t>
            </a:r>
          </a:p>
          <a:p>
            <a:pPr lvl="1">
              <a:lnSpc>
                <a:spcPct val="100000"/>
              </a:lnSpc>
              <a:buFont typeface="Wingdings" panose="05000000000000000000" pitchFamily="2" charset="2"/>
              <a:buChar char="§"/>
            </a:pPr>
            <a:r>
              <a:rPr lang="en-US" sz="1200" dirty="0">
                <a:solidFill>
                  <a:schemeClr val="tx1"/>
                </a:solidFill>
              </a:rPr>
              <a:t>CS</a:t>
            </a:r>
          </a:p>
          <a:p>
            <a:pPr>
              <a:lnSpc>
                <a:spcPct val="100000"/>
              </a:lnSpc>
              <a:buFont typeface="Wingdings" panose="05000000000000000000" pitchFamily="2" charset="2"/>
              <a:buChar char="§"/>
            </a:pPr>
            <a:endParaRPr lang="en-US" sz="1400" b="1" dirty="0">
              <a:solidFill>
                <a:schemeClr val="tx1"/>
              </a:solidFill>
            </a:endParaRPr>
          </a:p>
          <a:p>
            <a:pPr>
              <a:lnSpc>
                <a:spcPct val="100000"/>
              </a:lnSpc>
              <a:buFont typeface="Wingdings" panose="05000000000000000000" pitchFamily="2" charset="2"/>
              <a:buChar char="§"/>
            </a:pPr>
            <a:r>
              <a:rPr lang="en-US" sz="1400" b="1" dirty="0"/>
              <a:t>Economics</a:t>
            </a:r>
          </a:p>
          <a:p>
            <a:pPr lvl="1">
              <a:lnSpc>
                <a:spcPct val="100000"/>
              </a:lnSpc>
              <a:buFont typeface="Wingdings" panose="05000000000000000000" pitchFamily="2" charset="2"/>
              <a:buChar char="§"/>
            </a:pPr>
            <a:r>
              <a:rPr lang="en-US" sz="1200" dirty="0"/>
              <a:t>Gold earned</a:t>
            </a:r>
          </a:p>
          <a:p>
            <a:pPr lvl="1">
              <a:lnSpc>
                <a:spcPct val="100000"/>
              </a:lnSpc>
              <a:buFont typeface="Wingdings" panose="05000000000000000000" pitchFamily="2" charset="2"/>
              <a:buChar char="§"/>
            </a:pPr>
            <a:r>
              <a:rPr lang="en-US" sz="1200" dirty="0"/>
              <a:t>Gold spent</a:t>
            </a:r>
          </a:p>
          <a:p>
            <a:pPr lvl="1">
              <a:lnSpc>
                <a:spcPct val="100000"/>
              </a:lnSpc>
              <a:buFont typeface="Wingdings" panose="05000000000000000000" pitchFamily="2" charset="2"/>
              <a:buChar char="§"/>
            </a:pPr>
            <a:r>
              <a:rPr lang="en-US" sz="1200" dirty="0"/>
              <a:t>Gold spend efficiency </a:t>
            </a:r>
          </a:p>
          <a:p>
            <a:pPr lvl="1">
              <a:lnSpc>
                <a:spcPct val="100000"/>
              </a:lnSpc>
              <a:buFont typeface="Wingdings" panose="05000000000000000000" pitchFamily="2" charset="2"/>
              <a:buChar char="§"/>
            </a:pPr>
            <a:r>
              <a:rPr lang="en-US" sz="1200" dirty="0"/>
              <a:t>Gold per minute (across time intervals)</a:t>
            </a:r>
          </a:p>
          <a:p>
            <a:pPr>
              <a:lnSpc>
                <a:spcPct val="100000"/>
              </a:lnSpc>
              <a:buFont typeface="Wingdings" panose="05000000000000000000" pitchFamily="2" charset="2"/>
              <a:buChar char="§"/>
            </a:pPr>
            <a:endParaRPr lang="en-US" sz="1400" b="1" dirty="0">
              <a:solidFill>
                <a:schemeClr val="tx1"/>
              </a:solidFill>
            </a:endParaRPr>
          </a:p>
          <a:p>
            <a:pPr>
              <a:lnSpc>
                <a:spcPct val="100000"/>
              </a:lnSpc>
              <a:buFont typeface="Wingdings" panose="05000000000000000000" pitchFamily="2" charset="2"/>
              <a:buChar char="§"/>
            </a:pPr>
            <a:r>
              <a:rPr lang="en-US" sz="1400" b="1" dirty="0" err="1">
                <a:solidFill>
                  <a:schemeClr val="tx1"/>
                </a:solidFill>
              </a:rPr>
              <a:t>Laning</a:t>
            </a:r>
            <a:endParaRPr lang="en-US" sz="1400" b="1" dirty="0">
              <a:solidFill>
                <a:schemeClr val="tx1"/>
              </a:solidFill>
            </a:endParaRPr>
          </a:p>
          <a:p>
            <a:pPr lvl="1">
              <a:lnSpc>
                <a:spcPct val="100000"/>
              </a:lnSpc>
              <a:buFont typeface="Wingdings" panose="05000000000000000000" pitchFamily="2" charset="2"/>
              <a:buChar char="§"/>
            </a:pPr>
            <a:r>
              <a:rPr lang="en-US" sz="1200" dirty="0"/>
              <a:t>CS/min for specific time intervals</a:t>
            </a:r>
          </a:p>
          <a:p>
            <a:pPr lvl="1">
              <a:lnSpc>
                <a:spcPct val="100000"/>
              </a:lnSpc>
              <a:buFont typeface="Wingdings" panose="05000000000000000000" pitchFamily="2" charset="2"/>
              <a:buChar char="§"/>
            </a:pPr>
            <a:r>
              <a:rPr lang="en-US" sz="1200" dirty="0">
                <a:solidFill>
                  <a:schemeClr val="tx1"/>
                </a:solidFill>
              </a:rPr>
              <a:t>Creep score difference versus laner for time intervals</a:t>
            </a:r>
          </a:p>
          <a:p>
            <a:pPr lvl="1">
              <a:lnSpc>
                <a:spcPct val="100000"/>
              </a:lnSpc>
              <a:buFont typeface="Wingdings" panose="05000000000000000000" pitchFamily="2" charset="2"/>
              <a:buChar char="§"/>
            </a:pPr>
            <a:r>
              <a:rPr lang="en-US" sz="1200" dirty="0">
                <a:solidFill>
                  <a:schemeClr val="tx1"/>
                </a:solidFill>
              </a:rPr>
              <a:t>Damage taken difference versus laner for time intervals</a:t>
            </a:r>
          </a:p>
          <a:p>
            <a:pPr lvl="1">
              <a:lnSpc>
                <a:spcPct val="100000"/>
              </a:lnSpc>
              <a:buFont typeface="Wingdings" panose="05000000000000000000" pitchFamily="2" charset="2"/>
              <a:buChar char="§"/>
            </a:pPr>
            <a:r>
              <a:rPr lang="en-US" sz="1200" dirty="0"/>
              <a:t>Exp difference versus </a:t>
            </a:r>
            <a:r>
              <a:rPr lang="en-US" sz="1200" dirty="0" err="1"/>
              <a:t>laner</a:t>
            </a:r>
            <a:r>
              <a:rPr lang="en-US" sz="1200" dirty="0"/>
              <a:t> for time intervals </a:t>
            </a:r>
          </a:p>
          <a:p>
            <a:pPr>
              <a:lnSpc>
                <a:spcPct val="100000"/>
              </a:lnSpc>
              <a:buFont typeface="Wingdings" panose="05000000000000000000" pitchFamily="2" charset="2"/>
              <a:buChar char="§"/>
            </a:pPr>
            <a:endParaRPr lang="en-US" sz="1400" b="1" dirty="0"/>
          </a:p>
          <a:p>
            <a:pPr>
              <a:lnSpc>
                <a:spcPct val="100000"/>
              </a:lnSpc>
              <a:buFont typeface="Wingdings" panose="05000000000000000000" pitchFamily="2" charset="2"/>
              <a:buChar char="§"/>
            </a:pPr>
            <a:r>
              <a:rPr lang="en-US" sz="1400" b="1" dirty="0"/>
              <a:t>Combat</a:t>
            </a:r>
          </a:p>
          <a:p>
            <a:pPr lvl="1">
              <a:lnSpc>
                <a:spcPct val="100000"/>
              </a:lnSpc>
              <a:buFont typeface="Wingdings" panose="05000000000000000000" pitchFamily="2" charset="2"/>
              <a:buChar char="§"/>
            </a:pPr>
            <a:r>
              <a:rPr lang="en-US" sz="1200" dirty="0"/>
              <a:t>Damage dealt (total, champions, objectives, turrets)</a:t>
            </a:r>
          </a:p>
          <a:p>
            <a:pPr lvl="1">
              <a:lnSpc>
                <a:spcPct val="100000"/>
              </a:lnSpc>
              <a:buFont typeface="Wingdings" panose="05000000000000000000" pitchFamily="2" charset="2"/>
              <a:buChar char="§"/>
            </a:pPr>
            <a:r>
              <a:rPr lang="en-US" sz="1200" dirty="0"/>
              <a:t>Damage taken</a:t>
            </a:r>
          </a:p>
          <a:p>
            <a:pPr lvl="1">
              <a:lnSpc>
                <a:spcPct val="100000"/>
              </a:lnSpc>
              <a:buFont typeface="Wingdings" panose="05000000000000000000" pitchFamily="2" charset="2"/>
              <a:buChar char="§"/>
            </a:pPr>
            <a:r>
              <a:rPr lang="en-US" sz="1200" dirty="0"/>
              <a:t>Damage per gold</a:t>
            </a:r>
          </a:p>
          <a:p>
            <a:pPr marL="457200" lvl="1" indent="0">
              <a:lnSpc>
                <a:spcPct val="100000"/>
              </a:lnSpc>
              <a:buNone/>
            </a:pPr>
            <a:endParaRPr lang="en-US" sz="1200" dirty="0">
              <a:solidFill>
                <a:schemeClr val="tx1"/>
              </a:solidFill>
            </a:endParaRP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23" name="Content Placeholder 12">
            <a:extLst>
              <a:ext uri="{FF2B5EF4-FFF2-40B4-BE49-F238E27FC236}">
                <a16:creationId xmlns:a16="http://schemas.microsoft.com/office/drawing/2014/main" id="{F0A2A4FC-D1F4-4496-8CED-B07518F87FBE}"/>
              </a:ext>
            </a:extLst>
          </p:cNvPr>
          <p:cNvSpPr txBox="1">
            <a:spLocks/>
          </p:cNvSpPr>
          <p:nvPr/>
        </p:nvSpPr>
        <p:spPr>
          <a:xfrm>
            <a:off x="6096000" y="815288"/>
            <a:ext cx="5949003" cy="5223679"/>
          </a:xfrm>
          <a:prstGeom prst="rect">
            <a:avLst/>
          </a:prstGeom>
        </p:spPr>
        <p:txBody>
          <a:bodyPr vert="horz" lIns="0" tIns="45720" rIns="0" bIns="45720" rtlCol="0">
            <a:norm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1400" b="1" dirty="0"/>
              <a:t>Jungle/Support</a:t>
            </a:r>
          </a:p>
          <a:p>
            <a:pPr lvl="1">
              <a:lnSpc>
                <a:spcPct val="100000"/>
              </a:lnSpc>
              <a:buFont typeface="Wingdings" panose="05000000000000000000" pitchFamily="2" charset="2"/>
              <a:buChar char="§"/>
            </a:pPr>
            <a:r>
              <a:rPr lang="en-US" sz="1200" dirty="0"/>
              <a:t>Jungle monsters (base number, not CS)</a:t>
            </a:r>
          </a:p>
          <a:p>
            <a:pPr lvl="1">
              <a:lnSpc>
                <a:spcPct val="100000"/>
              </a:lnSpc>
              <a:buFont typeface="Wingdings" panose="05000000000000000000" pitchFamily="2" charset="2"/>
              <a:buChar char="§"/>
            </a:pPr>
            <a:r>
              <a:rPr lang="en-US" sz="1200" dirty="0"/>
              <a:t>Jungle monsters per minute</a:t>
            </a:r>
          </a:p>
          <a:p>
            <a:pPr lvl="1">
              <a:lnSpc>
                <a:spcPct val="100000"/>
              </a:lnSpc>
              <a:buFont typeface="Wingdings" panose="05000000000000000000" pitchFamily="2" charset="2"/>
              <a:buChar char="§"/>
            </a:pPr>
            <a:r>
              <a:rPr lang="en-US" sz="1200" dirty="0"/>
              <a:t>Number of dragons</a:t>
            </a:r>
          </a:p>
          <a:p>
            <a:pPr lvl="1">
              <a:lnSpc>
                <a:spcPct val="100000"/>
              </a:lnSpc>
              <a:buFont typeface="Wingdings" panose="05000000000000000000" pitchFamily="2" charset="2"/>
              <a:buChar char="§"/>
            </a:pPr>
            <a:r>
              <a:rPr lang="en-US" sz="1200" dirty="0"/>
              <a:t>Number of rift heralds, barons</a:t>
            </a:r>
          </a:p>
          <a:p>
            <a:pPr lvl="1">
              <a:lnSpc>
                <a:spcPct val="100000"/>
              </a:lnSpc>
              <a:buFont typeface="Wingdings" panose="05000000000000000000" pitchFamily="2" charset="2"/>
              <a:buChar char="§"/>
            </a:pPr>
            <a:r>
              <a:rPr lang="en-US" sz="1200" dirty="0"/>
              <a:t>Heals</a:t>
            </a:r>
          </a:p>
          <a:p>
            <a:pPr lvl="1">
              <a:lnSpc>
                <a:spcPct val="100000"/>
              </a:lnSpc>
              <a:buFont typeface="Wingdings" panose="05000000000000000000" pitchFamily="2" charset="2"/>
              <a:buChar char="§"/>
            </a:pPr>
            <a:r>
              <a:rPr lang="en-US" sz="1200" dirty="0"/>
              <a:t>CC score</a:t>
            </a:r>
          </a:p>
          <a:p>
            <a:pPr lvl="1">
              <a:lnSpc>
                <a:spcPct val="100000"/>
              </a:lnSpc>
              <a:buFont typeface="Wingdings" panose="05000000000000000000" pitchFamily="2" charset="2"/>
              <a:buChar char="§"/>
            </a:pPr>
            <a:endParaRPr lang="en-US" sz="1200" dirty="0"/>
          </a:p>
          <a:p>
            <a:pPr>
              <a:lnSpc>
                <a:spcPct val="100000"/>
              </a:lnSpc>
              <a:buFont typeface="Wingdings" panose="05000000000000000000" pitchFamily="2" charset="2"/>
              <a:buChar char="§"/>
            </a:pPr>
            <a:r>
              <a:rPr lang="en-US" sz="1400" b="1" dirty="0"/>
              <a:t>Events</a:t>
            </a:r>
          </a:p>
          <a:p>
            <a:pPr lvl="1">
              <a:lnSpc>
                <a:spcPct val="100000"/>
              </a:lnSpc>
              <a:buFont typeface="Wingdings" panose="05000000000000000000" pitchFamily="2" charset="2"/>
              <a:buChar char="§"/>
            </a:pPr>
            <a:r>
              <a:rPr lang="en-US" sz="1200" dirty="0"/>
              <a:t>First blood </a:t>
            </a:r>
          </a:p>
          <a:p>
            <a:pPr lvl="1">
              <a:lnSpc>
                <a:spcPct val="100000"/>
              </a:lnSpc>
              <a:buFont typeface="Wingdings" panose="05000000000000000000" pitchFamily="2" charset="2"/>
              <a:buChar char="§"/>
            </a:pPr>
            <a:r>
              <a:rPr lang="en-US" sz="1200" dirty="0"/>
              <a:t>First tower</a:t>
            </a:r>
          </a:p>
          <a:p>
            <a:pPr lvl="1">
              <a:lnSpc>
                <a:spcPct val="100000"/>
              </a:lnSpc>
              <a:buFont typeface="Wingdings" panose="05000000000000000000" pitchFamily="2" charset="2"/>
              <a:buChar char="§"/>
            </a:pPr>
            <a:r>
              <a:rPr lang="en-US" sz="1200" dirty="0"/>
              <a:t>First Rift Herald</a:t>
            </a:r>
          </a:p>
          <a:p>
            <a:pPr lvl="1">
              <a:lnSpc>
                <a:spcPct val="100000"/>
              </a:lnSpc>
              <a:buFont typeface="Wingdings" panose="05000000000000000000" pitchFamily="2" charset="2"/>
              <a:buChar char="§"/>
            </a:pPr>
            <a:r>
              <a:rPr lang="en-US" sz="1200" dirty="0"/>
              <a:t>First dragon, first baron</a:t>
            </a:r>
          </a:p>
          <a:p>
            <a:pPr marL="457200" lvl="1" indent="0">
              <a:lnSpc>
                <a:spcPct val="100000"/>
              </a:lnSpc>
              <a:buNone/>
            </a:pPr>
            <a:r>
              <a:rPr lang="en-US" sz="1400" dirty="0"/>
              <a:t> </a:t>
            </a:r>
          </a:p>
          <a:p>
            <a:pPr>
              <a:lnSpc>
                <a:spcPct val="100000"/>
              </a:lnSpc>
              <a:buFont typeface="Wingdings" panose="05000000000000000000" pitchFamily="2" charset="2"/>
              <a:buChar char="§"/>
            </a:pPr>
            <a:r>
              <a:rPr lang="en-US" sz="1400" b="1" dirty="0"/>
              <a:t>Vision</a:t>
            </a:r>
          </a:p>
          <a:p>
            <a:pPr lvl="1">
              <a:lnSpc>
                <a:spcPct val="100000"/>
              </a:lnSpc>
              <a:buFont typeface="Wingdings" panose="05000000000000000000" pitchFamily="2" charset="2"/>
              <a:buChar char="§"/>
            </a:pPr>
            <a:r>
              <a:rPr lang="en-US" sz="1200" dirty="0"/>
              <a:t>Vision score, vision core </a:t>
            </a:r>
          </a:p>
          <a:p>
            <a:pPr lvl="1">
              <a:lnSpc>
                <a:spcPct val="100000"/>
              </a:lnSpc>
              <a:buFont typeface="Wingdings" panose="05000000000000000000" pitchFamily="2" charset="2"/>
              <a:buChar char="§"/>
            </a:pPr>
            <a:r>
              <a:rPr lang="en-US" sz="1200" dirty="0"/>
              <a:t>Vision score per minute</a:t>
            </a:r>
          </a:p>
          <a:p>
            <a:pPr lvl="1">
              <a:lnSpc>
                <a:spcPct val="100000"/>
              </a:lnSpc>
              <a:buFont typeface="Wingdings" panose="05000000000000000000" pitchFamily="2" charset="2"/>
              <a:buChar char="§"/>
            </a:pPr>
            <a:r>
              <a:rPr lang="en-US" sz="1200" dirty="0"/>
              <a:t>Average control wards, wards placed, wards killed</a:t>
            </a:r>
          </a:p>
        </p:txBody>
      </p:sp>
      <p:sp>
        <p:nvSpPr>
          <p:cNvPr id="28" name="Content Placeholder 12">
            <a:extLst>
              <a:ext uri="{FF2B5EF4-FFF2-40B4-BE49-F238E27FC236}">
                <a16:creationId xmlns:a16="http://schemas.microsoft.com/office/drawing/2014/main" id="{AA149BF2-4E93-47B9-88E1-9A63D3026023}"/>
              </a:ext>
            </a:extLst>
          </p:cNvPr>
          <p:cNvSpPr txBox="1">
            <a:spLocks/>
          </p:cNvSpPr>
          <p:nvPr/>
        </p:nvSpPr>
        <p:spPr>
          <a:xfrm>
            <a:off x="3648725" y="5691092"/>
            <a:ext cx="4211174" cy="1125086"/>
          </a:xfrm>
          <a:prstGeom prst="rect">
            <a:avLst/>
          </a:prstGeom>
        </p:spPr>
        <p:txBody>
          <a:bodyPr vert="horz" lIns="0" tIns="45720" rIns="0" bIns="45720" rtlCol="0">
            <a:norm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dirty="0"/>
              <a:t>Special requests are also accepted</a:t>
            </a:r>
          </a:p>
          <a:p>
            <a:pPr lvl="1">
              <a:lnSpc>
                <a:spcPct val="100000"/>
              </a:lnSpc>
              <a:buFont typeface="Wingdings" panose="05000000000000000000" pitchFamily="2" charset="2"/>
              <a:buChar char="§"/>
            </a:pPr>
            <a:r>
              <a:rPr lang="en-US" sz="1200" dirty="0"/>
              <a:t>Comparison to pro or top tier player</a:t>
            </a:r>
          </a:p>
          <a:p>
            <a:pPr lvl="1">
              <a:lnSpc>
                <a:spcPct val="100000"/>
              </a:lnSpc>
              <a:buFont typeface="Wingdings" panose="05000000000000000000" pitchFamily="2" charset="2"/>
              <a:buChar char="§"/>
            </a:pPr>
            <a:r>
              <a:rPr lang="en-US" sz="1200" dirty="0"/>
              <a:t>Any end game stats from match history </a:t>
            </a:r>
          </a:p>
          <a:p>
            <a:pPr lvl="1">
              <a:lnSpc>
                <a:spcPct val="100000"/>
              </a:lnSpc>
              <a:buFont typeface="Wingdings" panose="05000000000000000000" pitchFamily="2" charset="2"/>
              <a:buChar char="§"/>
            </a:pPr>
            <a:r>
              <a:rPr lang="en-US" sz="1200" dirty="0"/>
              <a:t>Any derivative stats (e.g., damage per gold earned)</a:t>
            </a:r>
          </a:p>
        </p:txBody>
      </p:sp>
    </p:spTree>
    <p:extLst>
      <p:ext uri="{BB962C8B-B14F-4D97-AF65-F5344CB8AC3E}">
        <p14:creationId xmlns:p14="http://schemas.microsoft.com/office/powerpoint/2010/main" val="272036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782754" y="241300"/>
            <a:ext cx="4018722" cy="573989"/>
          </a:xfrm>
        </p:spPr>
        <p:txBody>
          <a:bodyPr/>
          <a:lstStyle/>
          <a:p>
            <a:r>
              <a:rPr lang="en-US" dirty="0"/>
              <a:t>Stat List</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82754" y="815289"/>
            <a:ext cx="4018722" cy="5223679"/>
          </a:xfrm>
        </p:spPr>
        <p:txBody>
          <a:bodyPr>
            <a:normAutofit lnSpcReduction="10000"/>
          </a:bodyPr>
          <a:lstStyle/>
          <a:p>
            <a:pPr>
              <a:lnSpc>
                <a:spcPct val="100000"/>
              </a:lnSpc>
              <a:buFont typeface="Wingdings" panose="05000000000000000000" pitchFamily="2" charset="2"/>
              <a:buChar char="§"/>
            </a:pPr>
            <a:r>
              <a:rPr lang="en-US" sz="1400" b="1" dirty="0"/>
              <a:t>Economics</a:t>
            </a:r>
          </a:p>
          <a:p>
            <a:pPr lvl="1">
              <a:lnSpc>
                <a:spcPct val="100000"/>
              </a:lnSpc>
              <a:buFont typeface="Wingdings" panose="05000000000000000000" pitchFamily="2" charset="2"/>
              <a:buChar char="§"/>
            </a:pPr>
            <a:r>
              <a:rPr lang="en-US" sz="1200" dirty="0">
                <a:solidFill>
                  <a:schemeClr val="tx1"/>
                </a:solidFill>
              </a:rPr>
              <a:t>Gold earned</a:t>
            </a:r>
          </a:p>
          <a:p>
            <a:pPr lvl="1">
              <a:lnSpc>
                <a:spcPct val="100000"/>
              </a:lnSpc>
              <a:buFont typeface="Wingdings" panose="05000000000000000000" pitchFamily="2" charset="2"/>
              <a:buChar char="§"/>
            </a:pPr>
            <a:r>
              <a:rPr lang="en-US" sz="1200" dirty="0"/>
              <a:t>Gold spent</a:t>
            </a:r>
          </a:p>
          <a:p>
            <a:pPr lvl="1">
              <a:lnSpc>
                <a:spcPct val="100000"/>
              </a:lnSpc>
              <a:buFont typeface="Wingdings" panose="05000000000000000000" pitchFamily="2" charset="2"/>
              <a:buChar char="§"/>
            </a:pPr>
            <a:r>
              <a:rPr lang="en-US" sz="1200" dirty="0">
                <a:solidFill>
                  <a:schemeClr val="tx1"/>
                </a:solidFill>
              </a:rPr>
              <a:t>Gold efficiency </a:t>
            </a:r>
          </a:p>
          <a:p>
            <a:pPr lvl="1">
              <a:lnSpc>
                <a:spcPct val="100000"/>
              </a:lnSpc>
              <a:buFont typeface="Wingdings" panose="05000000000000000000" pitchFamily="2" charset="2"/>
              <a:buChar char="§"/>
            </a:pPr>
            <a:r>
              <a:rPr lang="en-US" sz="1200" dirty="0"/>
              <a:t>Gold per minute (across time intervals)</a:t>
            </a:r>
            <a:endParaRPr lang="en-US" sz="1200" dirty="0">
              <a:solidFill>
                <a:schemeClr val="tx1"/>
              </a:solidFill>
            </a:endParaRPr>
          </a:p>
          <a:p>
            <a:pPr>
              <a:lnSpc>
                <a:spcPct val="100000"/>
              </a:lnSpc>
              <a:buFont typeface="Wingdings" panose="05000000000000000000" pitchFamily="2" charset="2"/>
              <a:buChar char="§"/>
            </a:pPr>
            <a:r>
              <a:rPr lang="en-US" sz="1400" b="1" dirty="0">
                <a:solidFill>
                  <a:schemeClr val="tx1"/>
                </a:solidFill>
              </a:rPr>
              <a:t>Combat</a:t>
            </a:r>
          </a:p>
          <a:p>
            <a:pPr lvl="1">
              <a:lnSpc>
                <a:spcPct val="100000"/>
              </a:lnSpc>
              <a:buFont typeface="Wingdings" panose="05000000000000000000" pitchFamily="2" charset="2"/>
              <a:buChar char="§"/>
            </a:pPr>
            <a:r>
              <a:rPr lang="en-US" sz="1200" dirty="0">
                <a:solidFill>
                  <a:schemeClr val="tx1"/>
                </a:solidFill>
              </a:rPr>
              <a:t>Damage dealt (total and/or to champions)</a:t>
            </a:r>
          </a:p>
          <a:p>
            <a:pPr lvl="1">
              <a:lnSpc>
                <a:spcPct val="100000"/>
              </a:lnSpc>
              <a:buFont typeface="Wingdings" panose="05000000000000000000" pitchFamily="2" charset="2"/>
              <a:buChar char="§"/>
            </a:pPr>
            <a:r>
              <a:rPr lang="en-US" sz="1200" dirty="0"/>
              <a:t>Damage taken</a:t>
            </a:r>
            <a:endParaRPr lang="en-US" sz="1200" dirty="0">
              <a:solidFill>
                <a:schemeClr val="tx1"/>
              </a:solidFill>
            </a:endParaRPr>
          </a:p>
          <a:p>
            <a:pPr lvl="1">
              <a:lnSpc>
                <a:spcPct val="100000"/>
              </a:lnSpc>
              <a:buFont typeface="Wingdings" panose="05000000000000000000" pitchFamily="2" charset="2"/>
              <a:buChar char="§"/>
            </a:pPr>
            <a:r>
              <a:rPr lang="en-US" sz="1200" dirty="0">
                <a:solidFill>
                  <a:schemeClr val="tx1"/>
                </a:solidFill>
              </a:rPr>
              <a:t>Damage per gold</a:t>
            </a:r>
          </a:p>
          <a:p>
            <a:pPr>
              <a:lnSpc>
                <a:spcPct val="100000"/>
              </a:lnSpc>
              <a:buFont typeface="Wingdings" panose="05000000000000000000" pitchFamily="2" charset="2"/>
              <a:buChar char="§"/>
            </a:pPr>
            <a:r>
              <a:rPr lang="en-US" sz="1400" b="1" dirty="0">
                <a:solidFill>
                  <a:schemeClr val="tx1"/>
                </a:solidFill>
              </a:rPr>
              <a:t>Laning</a:t>
            </a:r>
          </a:p>
          <a:p>
            <a:pPr lvl="1">
              <a:lnSpc>
                <a:spcPct val="100000"/>
              </a:lnSpc>
              <a:buFont typeface="Wingdings" panose="05000000000000000000" pitchFamily="2" charset="2"/>
              <a:buChar char="§"/>
            </a:pPr>
            <a:r>
              <a:rPr lang="en-US" sz="1200" dirty="0"/>
              <a:t>CS/min for specific time intervals</a:t>
            </a:r>
          </a:p>
          <a:p>
            <a:pPr lvl="1">
              <a:lnSpc>
                <a:spcPct val="100000"/>
              </a:lnSpc>
              <a:buFont typeface="Wingdings" panose="05000000000000000000" pitchFamily="2" charset="2"/>
              <a:buChar char="§"/>
            </a:pPr>
            <a:r>
              <a:rPr lang="en-US" sz="1200" dirty="0">
                <a:solidFill>
                  <a:schemeClr val="tx1"/>
                </a:solidFill>
              </a:rPr>
              <a:t>Creep score difference versus laner for time intervals</a:t>
            </a:r>
          </a:p>
          <a:p>
            <a:pPr lvl="1">
              <a:lnSpc>
                <a:spcPct val="100000"/>
              </a:lnSpc>
              <a:buFont typeface="Wingdings" panose="05000000000000000000" pitchFamily="2" charset="2"/>
              <a:buChar char="§"/>
            </a:pPr>
            <a:r>
              <a:rPr lang="en-US" sz="1200" dirty="0">
                <a:solidFill>
                  <a:schemeClr val="tx1"/>
                </a:solidFill>
              </a:rPr>
              <a:t>Damage taken difference versus laner for time intervals</a:t>
            </a:r>
          </a:p>
          <a:p>
            <a:pPr>
              <a:lnSpc>
                <a:spcPct val="100000"/>
              </a:lnSpc>
              <a:buFont typeface="Wingdings" panose="05000000000000000000" pitchFamily="2" charset="2"/>
              <a:buChar char="§"/>
            </a:pPr>
            <a:r>
              <a:rPr lang="en-US" sz="1400" b="1" dirty="0"/>
              <a:t>Jungle and Support</a:t>
            </a:r>
          </a:p>
          <a:p>
            <a:pPr lvl="1">
              <a:lnSpc>
                <a:spcPct val="100000"/>
              </a:lnSpc>
              <a:buFont typeface="Wingdings" panose="05000000000000000000" pitchFamily="2" charset="2"/>
              <a:buChar char="§"/>
            </a:pPr>
            <a:r>
              <a:rPr lang="en-US" sz="1200" dirty="0">
                <a:solidFill>
                  <a:schemeClr val="tx1"/>
                </a:solidFill>
              </a:rPr>
              <a:t>Vision score per minute</a:t>
            </a:r>
          </a:p>
          <a:p>
            <a:pPr lvl="1">
              <a:lnSpc>
                <a:spcPct val="100000"/>
              </a:lnSpc>
              <a:buFont typeface="Wingdings" panose="05000000000000000000" pitchFamily="2" charset="2"/>
              <a:buChar char="§"/>
            </a:pPr>
            <a:r>
              <a:rPr lang="en-US" sz="1200" dirty="0"/>
              <a:t>Jungle monsters per minute</a:t>
            </a:r>
          </a:p>
          <a:p>
            <a:pPr lvl="1">
              <a:lnSpc>
                <a:spcPct val="100000"/>
              </a:lnSpc>
              <a:buFont typeface="Wingdings" panose="05000000000000000000" pitchFamily="2" charset="2"/>
              <a:buChar char="§"/>
            </a:pPr>
            <a:r>
              <a:rPr lang="en-US" sz="1200" dirty="0"/>
              <a:t>Game time</a:t>
            </a:r>
          </a:p>
          <a:p>
            <a:pPr>
              <a:lnSpc>
                <a:spcPct val="100000"/>
              </a:lnSpc>
              <a:buFont typeface="Wingdings" panose="05000000000000000000" pitchFamily="2" charset="2"/>
              <a:buChar char="§"/>
            </a:pPr>
            <a:r>
              <a:rPr lang="en-US" sz="1400" b="1" dirty="0"/>
              <a:t>Special requests</a:t>
            </a:r>
          </a:p>
          <a:p>
            <a:pPr lvl="1">
              <a:lnSpc>
                <a:spcPct val="100000"/>
              </a:lnSpc>
              <a:buFont typeface="Wingdings" panose="05000000000000000000" pitchFamily="2" charset="2"/>
              <a:buChar char="§"/>
            </a:pPr>
            <a:r>
              <a:rPr lang="en-US" sz="1200" dirty="0"/>
              <a:t>Any end game stats</a:t>
            </a:r>
          </a:p>
          <a:p>
            <a:pPr lvl="1">
              <a:lnSpc>
                <a:spcPct val="100000"/>
              </a:lnSpc>
              <a:buFont typeface="Wingdings" panose="05000000000000000000" pitchFamily="2" charset="2"/>
              <a:buChar char="§"/>
            </a:pPr>
            <a:r>
              <a:rPr lang="en-US" sz="1200" dirty="0"/>
              <a:t>Any derivative stats (e.g., damage per gold earned)</a:t>
            </a: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15</a:t>
            </a:fld>
            <a:endParaRPr lang="en-US" dirty="0"/>
          </a:p>
        </p:txBody>
      </p:sp>
      <p:pic>
        <p:nvPicPr>
          <p:cNvPr id="37" name="Picture Placeholder 36" descr="Chart, line chart&#10;&#10;Description automatically generated">
            <a:extLst>
              <a:ext uri="{FF2B5EF4-FFF2-40B4-BE49-F238E27FC236}">
                <a16:creationId xmlns:a16="http://schemas.microsoft.com/office/drawing/2014/main" id="{E37E63C3-11A3-4AAB-BD67-94EC2131C89D}"/>
              </a:ext>
            </a:extLst>
          </p:cNvPr>
          <p:cNvPicPr>
            <a:picLocks noGrp="1" noChangeAspect="1"/>
          </p:cNvPicPr>
          <p:nvPr>
            <p:ph type="pic" sz="quarter" idx="15"/>
          </p:nvPr>
        </p:nvPicPr>
        <p:blipFill>
          <a:blip r:embed="rId3"/>
          <a:srcRect t="5389" b="5389"/>
          <a:stretch>
            <a:fillRect/>
          </a:stretch>
        </p:blipFill>
        <p:spPr/>
      </p:pic>
      <p:pic>
        <p:nvPicPr>
          <p:cNvPr id="35" name="Picture Placeholder 34" descr="Chart, line chart&#10;&#10;Description automatically generated">
            <a:extLst>
              <a:ext uri="{FF2B5EF4-FFF2-40B4-BE49-F238E27FC236}">
                <a16:creationId xmlns:a16="http://schemas.microsoft.com/office/drawing/2014/main" id="{3D40D8FB-4BC8-4F1D-8EB6-4B45865F475A}"/>
              </a:ext>
            </a:extLst>
          </p:cNvPr>
          <p:cNvPicPr>
            <a:picLocks noGrp="1" noChangeAspect="1"/>
          </p:cNvPicPr>
          <p:nvPr>
            <p:ph type="pic" sz="quarter" idx="14"/>
          </p:nvPr>
        </p:nvPicPr>
        <p:blipFill>
          <a:blip r:embed="rId4"/>
          <a:srcRect t="5389" b="5389"/>
          <a:stretch>
            <a:fillRect/>
          </a:stretch>
        </p:blipFill>
        <p:spPr/>
      </p:pic>
      <p:pic>
        <p:nvPicPr>
          <p:cNvPr id="69" name="Picture Placeholder 68" descr="Chart, line chart&#10;&#10;Description automatically generated">
            <a:extLst>
              <a:ext uri="{FF2B5EF4-FFF2-40B4-BE49-F238E27FC236}">
                <a16:creationId xmlns:a16="http://schemas.microsoft.com/office/drawing/2014/main" id="{83103905-FFF1-4023-805F-8F19EE8548AD}"/>
              </a:ext>
            </a:extLst>
          </p:cNvPr>
          <p:cNvPicPr>
            <a:picLocks noGrp="1" noChangeAspect="1"/>
          </p:cNvPicPr>
          <p:nvPr>
            <p:ph type="pic" sz="quarter" idx="19"/>
          </p:nvPr>
        </p:nvPicPr>
        <p:blipFill>
          <a:blip r:embed="rId5"/>
          <a:srcRect t="5389" b="5389"/>
          <a:stretch>
            <a:fillRect/>
          </a:stretch>
        </p:blipFill>
        <p:spPr/>
      </p:pic>
      <p:pic>
        <p:nvPicPr>
          <p:cNvPr id="65" name="Picture Placeholder 64" descr="Chart, line chart&#10;&#10;Description automatically generated">
            <a:extLst>
              <a:ext uri="{FF2B5EF4-FFF2-40B4-BE49-F238E27FC236}">
                <a16:creationId xmlns:a16="http://schemas.microsoft.com/office/drawing/2014/main" id="{0CCA863B-103C-4995-8166-B96FC44FE1AB}"/>
              </a:ext>
            </a:extLst>
          </p:cNvPr>
          <p:cNvPicPr>
            <a:picLocks noGrp="1" noChangeAspect="1"/>
          </p:cNvPicPr>
          <p:nvPr>
            <p:ph type="pic" sz="quarter" idx="17"/>
          </p:nvPr>
        </p:nvPicPr>
        <p:blipFill>
          <a:blip r:embed="rId6"/>
          <a:srcRect t="5389" b="5389"/>
          <a:stretch>
            <a:fillRect/>
          </a:stretch>
        </p:blipFill>
        <p:spPr/>
      </p:pic>
      <p:pic>
        <p:nvPicPr>
          <p:cNvPr id="63" name="Picture Placeholder 62" descr="Chart, line chart&#10;&#10;Description automatically generated">
            <a:extLst>
              <a:ext uri="{FF2B5EF4-FFF2-40B4-BE49-F238E27FC236}">
                <a16:creationId xmlns:a16="http://schemas.microsoft.com/office/drawing/2014/main" id="{FD4F40AF-C092-4B14-8DE5-499357E83B2E}"/>
              </a:ext>
            </a:extLst>
          </p:cNvPr>
          <p:cNvPicPr>
            <a:picLocks noGrp="1" noChangeAspect="1"/>
          </p:cNvPicPr>
          <p:nvPr>
            <p:ph type="pic" sz="quarter" idx="16"/>
          </p:nvPr>
        </p:nvPicPr>
        <p:blipFill>
          <a:blip r:embed="rId7"/>
          <a:srcRect t="5389" b="5389"/>
          <a:stretch>
            <a:fillRect/>
          </a:stretch>
        </p:blipFill>
        <p:spPr/>
      </p:pic>
      <p:pic>
        <p:nvPicPr>
          <p:cNvPr id="67" name="Picture Placeholder 66" descr="Chart, line chart&#10;&#10;Description automatically generated">
            <a:extLst>
              <a:ext uri="{FF2B5EF4-FFF2-40B4-BE49-F238E27FC236}">
                <a16:creationId xmlns:a16="http://schemas.microsoft.com/office/drawing/2014/main" id="{5B7E83B4-B1A3-401E-B5AC-1EF02ADFBA01}"/>
              </a:ext>
            </a:extLst>
          </p:cNvPr>
          <p:cNvPicPr>
            <a:picLocks noGrp="1" noChangeAspect="1"/>
          </p:cNvPicPr>
          <p:nvPr>
            <p:ph type="pic" sz="quarter" idx="18"/>
          </p:nvPr>
        </p:nvPicPr>
        <p:blipFill>
          <a:blip r:embed="rId8"/>
          <a:srcRect t="5389" b="5389"/>
          <a:stretch>
            <a:fillRect/>
          </a:stretch>
        </p:blipFill>
        <p:spPr/>
      </p:pic>
    </p:spTree>
    <p:extLst>
      <p:ext uri="{BB962C8B-B14F-4D97-AF65-F5344CB8AC3E}">
        <p14:creationId xmlns:p14="http://schemas.microsoft.com/office/powerpoint/2010/main" val="347845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en-US" dirty="0"/>
              <a:t>I’m on board! What’s next?</a:t>
            </a:r>
          </a:p>
        </p:txBody>
      </p:sp>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1177505"/>
          </a:xfrm>
        </p:spPr>
        <p:txBody>
          <a:bodyPr>
            <a:norm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2000" spc="300" dirty="0">
                <a:cs typeface="Biome Light" panose="020B0303030204020804" pitchFamily="34" charset="0"/>
              </a:rPr>
              <a:t>Contact me</a:t>
            </a:r>
            <a:endPar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endParaRP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16</a:t>
            </a:fld>
            <a:endParaRPr lang="en-US" dirty="0"/>
          </a:p>
        </p:txBody>
      </p:sp>
      <p:pic>
        <p:nvPicPr>
          <p:cNvPr id="5" name="Picture Placeholder 4">
            <a:extLst>
              <a:ext uri="{FF2B5EF4-FFF2-40B4-BE49-F238E27FC236}">
                <a16:creationId xmlns:a16="http://schemas.microsoft.com/office/drawing/2014/main" id="{E8B504D6-42FF-46FE-973D-0090C82BA83B}"/>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l="20382" r="20382"/>
          <a:stretch/>
        </p:blipFill>
        <p:spPr>
          <a:xfrm>
            <a:off x="0" y="0"/>
            <a:ext cx="5416550" cy="6858000"/>
          </a:xfrm>
          <a:prstGeom prst="rect">
            <a:avLst/>
          </a:prstGeom>
        </p:spPr>
      </p:pic>
      <p:sp>
        <p:nvSpPr>
          <p:cNvPr id="15" name="Content Placeholder 13">
            <a:extLst>
              <a:ext uri="{FF2B5EF4-FFF2-40B4-BE49-F238E27FC236}">
                <a16:creationId xmlns:a16="http://schemas.microsoft.com/office/drawing/2014/main" id="{8508C583-5B5C-4662-BBDE-32233952D294}"/>
              </a:ext>
            </a:extLst>
          </p:cNvPr>
          <p:cNvSpPr txBox="1">
            <a:spLocks/>
          </p:cNvSpPr>
          <p:nvPr/>
        </p:nvSpPr>
        <p:spPr>
          <a:xfrm>
            <a:off x="5987994" y="3304736"/>
            <a:ext cx="5669280" cy="176547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defRPr/>
            </a:pPr>
            <a:r>
              <a:rPr lang="en-US" sz="2000" spc="300" dirty="0">
                <a:cs typeface="Biome Light" panose="020B0303030204020804" pitchFamily="34" charset="0"/>
              </a:rPr>
              <a:t>What I’ll need:</a:t>
            </a:r>
          </a:p>
          <a:p>
            <a:pPr lvl="1">
              <a:lnSpc>
                <a:spcPct val="100000"/>
              </a:lnSpc>
              <a:buFont typeface="Wingdings" panose="05000000000000000000" pitchFamily="2" charset="2"/>
              <a:buChar char="§"/>
              <a:defRPr/>
            </a:pPr>
            <a:r>
              <a:rPr lang="en-US" sz="1600" dirty="0">
                <a:cs typeface="Biome Light" panose="020B0303030204020804" pitchFamily="34" charset="0"/>
              </a:rPr>
              <a:t>Summoner name &amp; Region </a:t>
            </a:r>
          </a:p>
          <a:p>
            <a:pPr lvl="1">
              <a:lnSpc>
                <a:spcPct val="100000"/>
              </a:lnSpc>
              <a:buFont typeface="Wingdings" panose="05000000000000000000" pitchFamily="2" charset="2"/>
              <a:buChar char="§"/>
              <a:defRPr/>
            </a:pPr>
            <a:r>
              <a:rPr lang="en-US" sz="1600" dirty="0">
                <a:cs typeface="Biome Light" panose="020B0303030204020804" pitchFamily="34" charset="0"/>
              </a:rPr>
              <a:t>Role (top, jungle, mid, ADC, support)</a:t>
            </a:r>
          </a:p>
          <a:p>
            <a:pPr lvl="1">
              <a:lnSpc>
                <a:spcPct val="100000"/>
              </a:lnSpc>
              <a:buFont typeface="Wingdings" panose="05000000000000000000" pitchFamily="2" charset="2"/>
              <a:buChar char="§"/>
              <a:defRPr/>
            </a:pPr>
            <a:r>
              <a:rPr lang="en-US" sz="1600" dirty="0">
                <a:cs typeface="Biome Light" panose="020B0303030204020804" pitchFamily="34" charset="0"/>
              </a:rPr>
              <a:t>Queue (Flex, Solo/Duo, ARAM, etc.)</a:t>
            </a:r>
          </a:p>
          <a:p>
            <a:pPr lvl="1">
              <a:lnSpc>
                <a:spcPct val="100000"/>
              </a:lnSpc>
              <a:buFont typeface="Wingdings" panose="05000000000000000000" pitchFamily="2" charset="2"/>
              <a:buChar char="§"/>
              <a:defRPr/>
            </a:pPr>
            <a:r>
              <a:rPr lang="en-US" sz="1600" dirty="0">
                <a:cs typeface="Biome Light" panose="020B0303030204020804" pitchFamily="34" charset="0"/>
              </a:rPr>
              <a:t>How many games (default is past 25)*</a:t>
            </a:r>
          </a:p>
          <a:p>
            <a:pPr lvl="1">
              <a:lnSpc>
                <a:spcPct val="100000"/>
              </a:lnSpc>
              <a:buFont typeface="Wingdings" panose="05000000000000000000" pitchFamily="2" charset="2"/>
              <a:buChar char="§"/>
              <a:defRPr/>
            </a:pPr>
            <a:r>
              <a:rPr lang="en-US" sz="1600" dirty="0">
                <a:cs typeface="Biome Light" panose="020B0303030204020804" pitchFamily="34" charset="0"/>
              </a:rPr>
              <a:t>Which package tier (1, 2, or 3) you want</a:t>
            </a:r>
          </a:p>
          <a:p>
            <a:pPr lvl="1">
              <a:lnSpc>
                <a:spcPct val="100000"/>
              </a:lnSpc>
              <a:buFont typeface="Wingdings" panose="05000000000000000000" pitchFamily="2" charset="2"/>
              <a:buChar char="§"/>
              <a:defRPr/>
            </a:pPr>
            <a:endParaRPr lang="en-US" sz="1600" dirty="0">
              <a:cs typeface="Biome Light" panose="020B0303030204020804" pitchFamily="34" charset="0"/>
            </a:endParaRPr>
          </a:p>
        </p:txBody>
      </p:sp>
      <p:sp>
        <p:nvSpPr>
          <p:cNvPr id="18" name="Content Placeholder 8">
            <a:extLst>
              <a:ext uri="{FF2B5EF4-FFF2-40B4-BE49-F238E27FC236}">
                <a16:creationId xmlns:a16="http://schemas.microsoft.com/office/drawing/2014/main" id="{ED24098D-8713-4018-B548-2C0B006E65B4}"/>
              </a:ext>
            </a:extLst>
          </p:cNvPr>
          <p:cNvSpPr txBox="1">
            <a:spLocks/>
          </p:cNvSpPr>
          <p:nvPr/>
        </p:nvSpPr>
        <p:spPr>
          <a:xfrm>
            <a:off x="6095999" y="5321123"/>
            <a:ext cx="5453270" cy="6775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000" b="1" i="1" dirty="0"/>
              <a:t>Have a question or want additional details? </a:t>
            </a:r>
            <a:br>
              <a:rPr lang="en-US" sz="2000" b="1" i="1" dirty="0"/>
            </a:br>
            <a:r>
              <a:rPr lang="en-US" sz="2000" b="1" i="1" dirty="0"/>
              <a:t>Just reach out!</a:t>
            </a:r>
          </a:p>
        </p:txBody>
      </p:sp>
      <p:pic>
        <p:nvPicPr>
          <p:cNvPr id="4" name="Picture 3">
            <a:extLst>
              <a:ext uri="{FF2B5EF4-FFF2-40B4-BE49-F238E27FC236}">
                <a16:creationId xmlns:a16="http://schemas.microsoft.com/office/drawing/2014/main" id="{C72C9DA4-AC09-4043-AD04-0CC89E5D5FD4}"/>
              </a:ext>
            </a:extLst>
          </p:cNvPr>
          <p:cNvPicPr>
            <a:picLocks noChangeAspect="1"/>
          </p:cNvPicPr>
          <p:nvPr/>
        </p:nvPicPr>
        <p:blipFill>
          <a:blip r:embed="rId5"/>
          <a:stretch>
            <a:fillRect/>
          </a:stretch>
        </p:blipFill>
        <p:spPr>
          <a:xfrm>
            <a:off x="6116316" y="2049377"/>
            <a:ext cx="3705742" cy="914528"/>
          </a:xfrm>
          <a:prstGeom prst="rect">
            <a:avLst/>
          </a:prstGeom>
        </p:spPr>
      </p:pic>
    </p:spTree>
    <p:extLst>
      <p:ext uri="{BB962C8B-B14F-4D97-AF65-F5344CB8AC3E}">
        <p14:creationId xmlns:p14="http://schemas.microsoft.com/office/powerpoint/2010/main" val="3516891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cap="none" dirty="0"/>
              <a:t>LoL Genius</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pPr algn="ctr"/>
            <a:r>
              <a:rPr lang="en-US" sz="1800" b="1" i="1" dirty="0"/>
              <a:t>Know more, win more.</a:t>
            </a:r>
          </a:p>
        </p:txBody>
      </p:sp>
      <p:sp>
        <p:nvSpPr>
          <p:cNvPr id="6" name="Text Placeholder 2">
            <a:extLst>
              <a:ext uri="{FF2B5EF4-FFF2-40B4-BE49-F238E27FC236}">
                <a16:creationId xmlns:a16="http://schemas.microsoft.com/office/drawing/2014/main" id="{DC2E0631-4AF0-4ABE-8BBC-40A2BD20417A}"/>
              </a:ext>
            </a:extLst>
          </p:cNvPr>
          <p:cNvSpPr>
            <a:spLocks noGrp="1"/>
          </p:cNvSpPr>
          <p:nvPr>
            <p:ph type="body" sz="quarter" idx="12"/>
          </p:nvPr>
        </p:nvSpPr>
        <p:spPr>
          <a:xfrm>
            <a:off x="350836" y="6245567"/>
            <a:ext cx="11490325" cy="519113"/>
          </a:xfrm>
        </p:spPr>
        <p:txBody>
          <a:bodyPr/>
          <a:lstStyle/>
          <a:p>
            <a:r>
              <a:rPr lang="en-US" sz="700" i="1" dirty="0"/>
              <a:t>“LoL Genius” isn't endorsed by Riot Games and doesn't reflect the views or opinions of Riot Games or anyone officially involved in producing or managing Riot Games properties. Riot Games, and all associated properties are trademarks or registered trademarks of Riot Games, Inc.</a:t>
            </a:r>
          </a:p>
        </p:txBody>
      </p:sp>
      <p:sp>
        <p:nvSpPr>
          <p:cNvPr id="10" name="Text Placeholder 2">
            <a:extLst>
              <a:ext uri="{FF2B5EF4-FFF2-40B4-BE49-F238E27FC236}">
                <a16:creationId xmlns:a16="http://schemas.microsoft.com/office/drawing/2014/main" id="{7CF63901-C812-4D4B-BFC3-69B3B8E5B8EF}"/>
              </a:ext>
            </a:extLst>
          </p:cNvPr>
          <p:cNvSpPr txBox="1">
            <a:spLocks/>
          </p:cNvSpPr>
          <p:nvPr/>
        </p:nvSpPr>
        <p:spPr>
          <a:xfrm>
            <a:off x="2838447" y="4127306"/>
            <a:ext cx="6515102" cy="393421"/>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spc="300" dirty="0"/>
              <a:t>Actionable, detailed, ML/AI powered </a:t>
            </a:r>
            <a:r>
              <a:rPr lang="en-US" sz="1400" b="1" spc="300" dirty="0">
                <a:solidFill>
                  <a:schemeClr val="tx1"/>
                </a:solidFill>
              </a:rPr>
              <a:t>data and analysis </a:t>
            </a:r>
          </a:p>
        </p:txBody>
      </p:sp>
    </p:spTree>
    <p:extLst>
      <p:ext uri="{BB962C8B-B14F-4D97-AF65-F5344CB8AC3E}">
        <p14:creationId xmlns:p14="http://schemas.microsoft.com/office/powerpoint/2010/main" val="424941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469DDE1-DB1D-4EBB-BF47-74001C91EA31}"/>
              </a:ext>
            </a:extLst>
          </p:cNvPr>
          <p:cNvPicPr>
            <a:picLocks noChangeAspect="1"/>
          </p:cNvPicPr>
          <p:nvPr/>
        </p:nvPicPr>
        <p:blipFill>
          <a:blip r:embed="rId3"/>
          <a:srcRect/>
          <a:stretch/>
        </p:blipFill>
        <p:spPr>
          <a:xfrm>
            <a:off x="1218587" y="1588408"/>
            <a:ext cx="3428999" cy="2636107"/>
          </a:xfrm>
          <a:prstGeom prst="rect">
            <a:avLst/>
          </a:prstGeom>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589283"/>
            <a:ext cx="5897218" cy="884238"/>
          </a:xfrm>
        </p:spPr>
        <p:txBody>
          <a:bodyPr/>
          <a:lstStyle/>
          <a:p>
            <a:r>
              <a:rPr lang="en-US" dirty="0"/>
              <a:t>Who am i?</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1359591"/>
            <a:ext cx="4681492" cy="464871"/>
          </a:xfrm>
        </p:spPr>
        <p:txBody>
          <a:bodyPr/>
          <a:lstStyle/>
          <a:p>
            <a:r>
              <a:rPr lang="en-US" dirty="0"/>
              <a:t>Karl, Aerospace &amp; Computer Science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019301"/>
            <a:ext cx="5453270" cy="4116066"/>
          </a:xfrm>
        </p:spPr>
        <p:txBody>
          <a:bodyPr>
            <a:normAutofit/>
          </a:bodyPr>
          <a:lstStyle/>
          <a:p>
            <a:pPr marL="0" indent="0">
              <a:lnSpc>
                <a:spcPct val="100000"/>
              </a:lnSpc>
              <a:buNone/>
            </a:pPr>
            <a:r>
              <a:rPr lang="en-US" dirty="0">
                <a:cs typeface="Biome Light" panose="020B0303030204020804" pitchFamily="34" charset="0"/>
              </a:rPr>
              <a:t>Graduate Researcher, Data Analyst</a:t>
            </a:r>
            <a:endParaRPr lang="en-US" sz="1600" dirty="0">
              <a:cs typeface="Biome Light" panose="020B0303030204020804" pitchFamily="34" charset="0"/>
            </a:endParaRPr>
          </a:p>
          <a:p>
            <a:pPr marL="0" indent="0">
              <a:lnSpc>
                <a:spcPct val="100000"/>
              </a:lnSpc>
              <a:buNone/>
            </a:pPr>
            <a:r>
              <a:rPr lang="en-US" dirty="0"/>
              <a:t>Past work and collaborations:</a:t>
            </a:r>
          </a:p>
          <a:p>
            <a:pPr lvl="1">
              <a:lnSpc>
                <a:spcPct val="100000"/>
              </a:lnSpc>
              <a:spcBef>
                <a:spcPts val="0"/>
              </a:spcBef>
              <a:buFont typeface="Wingdings" panose="05000000000000000000" pitchFamily="2" charset="2"/>
              <a:buChar char="§"/>
            </a:pPr>
            <a:r>
              <a:rPr lang="en-US" dirty="0"/>
              <a:t>Lockheed Martin</a:t>
            </a:r>
          </a:p>
          <a:p>
            <a:pPr lvl="1">
              <a:lnSpc>
                <a:spcPct val="100000"/>
              </a:lnSpc>
              <a:spcBef>
                <a:spcPts val="0"/>
              </a:spcBef>
              <a:buFont typeface="Wingdings" panose="05000000000000000000" pitchFamily="2" charset="2"/>
              <a:buChar char="§"/>
            </a:pPr>
            <a:r>
              <a:rPr lang="en-US" dirty="0"/>
              <a:t>Wells Fargo</a:t>
            </a:r>
          </a:p>
          <a:p>
            <a:pPr lvl="1">
              <a:lnSpc>
                <a:spcPct val="100000"/>
              </a:lnSpc>
              <a:spcBef>
                <a:spcPts val="0"/>
              </a:spcBef>
              <a:buFont typeface="Wingdings" panose="05000000000000000000" pitchFamily="2" charset="2"/>
              <a:buChar char="§"/>
            </a:pPr>
            <a:r>
              <a:rPr lang="en-US" dirty="0"/>
              <a:t>Mozilla</a:t>
            </a:r>
          </a:p>
          <a:p>
            <a:pPr lvl="1">
              <a:lnSpc>
                <a:spcPct val="100000"/>
              </a:lnSpc>
              <a:spcBef>
                <a:spcPts val="0"/>
              </a:spcBef>
              <a:buFont typeface="Wingdings" panose="05000000000000000000" pitchFamily="2" charset="2"/>
              <a:buChar char="§"/>
            </a:pPr>
            <a:r>
              <a:rPr lang="en-US" dirty="0"/>
              <a:t>Air Force Research Lab</a:t>
            </a:r>
          </a:p>
          <a:p>
            <a:pPr lvl="1">
              <a:lnSpc>
                <a:spcPct val="100000"/>
              </a:lnSpc>
              <a:spcBef>
                <a:spcPts val="0"/>
              </a:spcBef>
              <a:buFont typeface="Wingdings" panose="05000000000000000000" pitchFamily="2" charset="2"/>
              <a:buChar char="§"/>
            </a:pPr>
            <a:r>
              <a:rPr lang="en-US" dirty="0"/>
              <a:t>NASA, FAA</a:t>
            </a:r>
          </a:p>
          <a:p>
            <a:pPr lvl="1">
              <a:lnSpc>
                <a:spcPct val="100000"/>
              </a:lnSpc>
              <a:spcBef>
                <a:spcPts val="0"/>
              </a:spcBef>
              <a:buFont typeface="Wingdings" panose="05000000000000000000" pitchFamily="2" charset="2"/>
              <a:buChar char="§"/>
            </a:pPr>
            <a:r>
              <a:rPr lang="en-US" dirty="0"/>
              <a:t>Siemens, GSK</a:t>
            </a:r>
          </a:p>
          <a:p>
            <a:pPr lvl="1">
              <a:lnSpc>
                <a:spcPct val="100000"/>
              </a:lnSpc>
              <a:spcBef>
                <a:spcPts val="0"/>
              </a:spcBef>
              <a:buFont typeface="Wingdings" panose="05000000000000000000" pitchFamily="2" charset="2"/>
              <a:buChar char="§"/>
            </a:pPr>
            <a:r>
              <a:rPr lang="en-US" dirty="0"/>
              <a:t>Aerojet Rocketdyne </a:t>
            </a:r>
          </a:p>
          <a:p>
            <a:pPr lvl="1">
              <a:lnSpc>
                <a:spcPct val="100000"/>
              </a:lnSpc>
              <a:spcBef>
                <a:spcPts val="0"/>
              </a:spcBef>
              <a:buFont typeface="Wingdings" panose="05000000000000000000" pitchFamily="2" charset="2"/>
              <a:buChar char="§"/>
            </a:pPr>
            <a:r>
              <a:rPr lang="en-US" dirty="0"/>
              <a:t>American Institute of Aeronautics and Astronautics</a:t>
            </a:r>
          </a:p>
          <a:p>
            <a:pPr lvl="1">
              <a:lnSpc>
                <a:spcPct val="100000"/>
              </a:lnSpc>
              <a:spcBef>
                <a:spcPts val="0"/>
              </a:spcBef>
              <a:buFont typeface="Wingdings" panose="05000000000000000000" pitchFamily="2" charset="2"/>
              <a:buChar char="§"/>
            </a:pPr>
            <a:endParaRPr lang="en-US" dirty="0"/>
          </a:p>
          <a:p>
            <a:pPr marL="0" indent="0">
              <a:lnSpc>
                <a:spcPct val="100000"/>
              </a:lnSpc>
              <a:spcBef>
                <a:spcPts val="0"/>
              </a:spcBef>
              <a:buNone/>
            </a:pPr>
            <a:r>
              <a:rPr lang="en-US" dirty="0"/>
              <a:t>Experience in everything from AI/ML to jet engine design </a:t>
            </a:r>
          </a:p>
          <a:p>
            <a:pPr marL="0" indent="0">
              <a:lnSpc>
                <a:spcPct val="100000"/>
              </a:lnSpc>
              <a:spcBef>
                <a:spcPts val="0"/>
              </a:spcBef>
              <a:buNone/>
            </a:pPr>
            <a:endParaRPr lang="en-US" dirty="0"/>
          </a:p>
          <a:p>
            <a:pPr marL="0" indent="0">
              <a:lnSpc>
                <a:spcPct val="100000"/>
              </a:lnSpc>
              <a:spcBef>
                <a:spcPts val="0"/>
              </a:spcBef>
              <a:buNone/>
            </a:pPr>
            <a:endParaRPr lang="en-US" dirty="0"/>
          </a:p>
          <a:p>
            <a:pPr marL="0" indent="0" algn="ctr">
              <a:lnSpc>
                <a:spcPct val="100000"/>
              </a:lnSpc>
              <a:spcBef>
                <a:spcPts val="0"/>
              </a:spcBef>
              <a:buNone/>
            </a:pPr>
            <a:r>
              <a:rPr lang="en-US" sz="1800" b="1" i="1" dirty="0"/>
              <a:t>“Solve difficult problems with novel methods, by any means necessary”</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a:t>
            </a:fld>
            <a:endParaRPr lang="en-US" dirty="0"/>
          </a:p>
        </p:txBody>
      </p:sp>
      <p:grpSp>
        <p:nvGrpSpPr>
          <p:cNvPr id="30" name="Group 29">
            <a:extLst>
              <a:ext uri="{FF2B5EF4-FFF2-40B4-BE49-F238E27FC236}">
                <a16:creationId xmlns:a16="http://schemas.microsoft.com/office/drawing/2014/main" id="{E68EA1E3-151A-4D52-B14A-7488C3C90935}"/>
              </a:ext>
            </a:extLst>
          </p:cNvPr>
          <p:cNvGrpSpPr/>
          <p:nvPr/>
        </p:nvGrpSpPr>
        <p:grpSpPr>
          <a:xfrm>
            <a:off x="3111232" y="4267268"/>
            <a:ext cx="2025818" cy="397435"/>
            <a:chOff x="3070272" y="4528463"/>
            <a:chExt cx="2025818" cy="397435"/>
          </a:xfrm>
        </p:grpSpPr>
        <p:pic>
          <p:nvPicPr>
            <p:cNvPr id="24" name="Picture 23" descr="Icon&#10;&#10;Description automatically generated">
              <a:extLst>
                <a:ext uri="{FF2B5EF4-FFF2-40B4-BE49-F238E27FC236}">
                  <a16:creationId xmlns:a16="http://schemas.microsoft.com/office/drawing/2014/main" id="{F7B34DCD-CD9B-45D7-9B25-DBE17831FF1A}"/>
                </a:ext>
              </a:extLst>
            </p:cNvPr>
            <p:cNvPicPr>
              <a:picLocks noChangeAspect="1"/>
            </p:cNvPicPr>
            <p:nvPr/>
          </p:nvPicPr>
          <p:blipFill>
            <a:blip r:embed="rId4"/>
            <a:stretch>
              <a:fillRect/>
            </a:stretch>
          </p:blipFill>
          <p:spPr>
            <a:xfrm>
              <a:off x="3070272" y="4528463"/>
              <a:ext cx="397435" cy="397435"/>
            </a:xfrm>
            <a:prstGeom prst="rect">
              <a:avLst/>
            </a:prstGeom>
          </p:spPr>
        </p:pic>
        <p:sp>
          <p:nvSpPr>
            <p:cNvPr id="27" name="Content Placeholder 8">
              <a:extLst>
                <a:ext uri="{FF2B5EF4-FFF2-40B4-BE49-F238E27FC236}">
                  <a16:creationId xmlns:a16="http://schemas.microsoft.com/office/drawing/2014/main" id="{FAA99AAE-6DE2-4BB8-8F33-93F0BECF0B71}"/>
                </a:ext>
              </a:extLst>
            </p:cNvPr>
            <p:cNvSpPr txBox="1">
              <a:spLocks/>
            </p:cNvSpPr>
            <p:nvPr/>
          </p:nvSpPr>
          <p:spPr>
            <a:xfrm>
              <a:off x="3423785" y="4565341"/>
              <a:ext cx="1672305" cy="32450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dirty="0">
                  <a:cs typeface="Biome Light" panose="020B0303030204020804" pitchFamily="34" charset="0"/>
                </a:rPr>
                <a:t>@LoL-Genius</a:t>
              </a:r>
            </a:p>
          </p:txBody>
        </p:sp>
      </p:grpSp>
      <p:grpSp>
        <p:nvGrpSpPr>
          <p:cNvPr id="2" name="Group 1">
            <a:extLst>
              <a:ext uri="{FF2B5EF4-FFF2-40B4-BE49-F238E27FC236}">
                <a16:creationId xmlns:a16="http://schemas.microsoft.com/office/drawing/2014/main" id="{5F026EF2-9050-435B-9734-0FC5711BEEE6}"/>
              </a:ext>
            </a:extLst>
          </p:cNvPr>
          <p:cNvGrpSpPr/>
          <p:nvPr/>
        </p:nvGrpSpPr>
        <p:grpSpPr>
          <a:xfrm>
            <a:off x="1187346" y="4692600"/>
            <a:ext cx="3288693" cy="397435"/>
            <a:chOff x="1573765" y="3114640"/>
            <a:chExt cx="3288693" cy="397435"/>
          </a:xfrm>
        </p:grpSpPr>
        <p:pic>
          <p:nvPicPr>
            <p:cNvPr id="34" name="Graphic 33" descr="Envelope outline">
              <a:extLst>
                <a:ext uri="{FF2B5EF4-FFF2-40B4-BE49-F238E27FC236}">
                  <a16:creationId xmlns:a16="http://schemas.microsoft.com/office/drawing/2014/main" id="{99C56B6C-7663-46E4-8CC0-414CC00B3F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3765" y="3114640"/>
              <a:ext cx="397435" cy="397435"/>
            </a:xfrm>
            <a:prstGeom prst="rect">
              <a:avLst/>
            </a:prstGeom>
          </p:spPr>
        </p:pic>
        <p:sp>
          <p:nvSpPr>
            <p:cNvPr id="35" name="Content Placeholder 8">
              <a:extLst>
                <a:ext uri="{FF2B5EF4-FFF2-40B4-BE49-F238E27FC236}">
                  <a16:creationId xmlns:a16="http://schemas.microsoft.com/office/drawing/2014/main" id="{45943775-0AB4-4C3D-8A0B-8D0480BD33ED}"/>
                </a:ext>
              </a:extLst>
            </p:cNvPr>
            <p:cNvSpPr txBox="1">
              <a:spLocks/>
            </p:cNvSpPr>
            <p:nvPr/>
          </p:nvSpPr>
          <p:spPr>
            <a:xfrm>
              <a:off x="1900177" y="3151107"/>
              <a:ext cx="2962281" cy="32450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dirty="0">
                  <a:cs typeface="Biome Light" panose="020B0303030204020804" pitchFamily="34" charset="0"/>
                </a:rPr>
                <a:t>417devops@gmail.com</a:t>
              </a:r>
              <a:endParaRPr lang="en-US" sz="1400" dirty="0"/>
            </a:p>
          </p:txBody>
        </p:sp>
      </p:grpSp>
      <p:pic>
        <p:nvPicPr>
          <p:cNvPr id="14" name="Picture 13" descr="Logo, company name&#10;&#10;Description automatically generated">
            <a:extLst>
              <a:ext uri="{FF2B5EF4-FFF2-40B4-BE49-F238E27FC236}">
                <a16:creationId xmlns:a16="http://schemas.microsoft.com/office/drawing/2014/main" id="{0454E4EF-8131-4933-B482-9ABCA845B41D}"/>
              </a:ext>
            </a:extLst>
          </p:cNvPr>
          <p:cNvPicPr>
            <a:picLocks noChangeAspect="1"/>
          </p:cNvPicPr>
          <p:nvPr/>
        </p:nvPicPr>
        <p:blipFill rotWithShape="1">
          <a:blip r:embed="rId7"/>
          <a:srcRect l="2363" t="10037" r="71292" b="12481"/>
          <a:stretch/>
        </p:blipFill>
        <p:spPr>
          <a:xfrm>
            <a:off x="1187347" y="4267680"/>
            <a:ext cx="397435" cy="397435"/>
          </a:xfrm>
          <a:prstGeom prst="rect">
            <a:avLst/>
          </a:prstGeom>
        </p:spPr>
      </p:pic>
      <p:sp>
        <p:nvSpPr>
          <p:cNvPr id="15" name="Content Placeholder 8">
            <a:extLst>
              <a:ext uri="{FF2B5EF4-FFF2-40B4-BE49-F238E27FC236}">
                <a16:creationId xmlns:a16="http://schemas.microsoft.com/office/drawing/2014/main" id="{656607C3-1878-4AF9-B577-0753142C32CC}"/>
              </a:ext>
            </a:extLst>
          </p:cNvPr>
          <p:cNvSpPr txBox="1">
            <a:spLocks/>
          </p:cNvSpPr>
          <p:nvPr/>
        </p:nvSpPr>
        <p:spPr>
          <a:xfrm>
            <a:off x="1531514" y="4304146"/>
            <a:ext cx="1471275" cy="32450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dirty="0">
                <a:cs typeface="Biome Light" panose="020B0303030204020804" pitchFamily="34" charset="0"/>
              </a:rPr>
              <a:t>RebirthNA#2359</a:t>
            </a:r>
            <a:endParaRPr lang="en-US" sz="1400" dirty="0"/>
          </a:p>
        </p:txBody>
      </p:sp>
    </p:spTree>
    <p:extLst>
      <p:ext uri="{BB962C8B-B14F-4D97-AF65-F5344CB8AC3E}">
        <p14:creationId xmlns:p14="http://schemas.microsoft.com/office/powerpoint/2010/main" val="1647912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165279"/>
            <a:ext cx="5251450" cy="1661297"/>
          </a:xfrm>
        </p:spPr>
        <p:txBody>
          <a:bodyPr>
            <a:normAutofit fontScale="90000"/>
          </a:bodyPr>
          <a:lstStyle/>
          <a:p>
            <a:r>
              <a:rPr lang="en-US" dirty="0"/>
              <a:t>League of legends</a:t>
            </a:r>
          </a:p>
        </p:txBody>
      </p:sp>
      <p:pic>
        <p:nvPicPr>
          <p:cNvPr id="8" name="Picture Placeholder 7">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a:blip r:embed="rId3"/>
          <a:srcRect l="20420" r="20420"/>
          <a:stretch/>
        </p:blipFill>
        <p:spPr>
          <a:xfrm>
            <a:off x="0" y="0"/>
            <a:ext cx="609600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50029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a:t>
            </a:fld>
            <a:endParaRPr lang="en-US" dirty="0"/>
          </a:p>
        </p:txBody>
      </p:sp>
      <p:sp>
        <p:nvSpPr>
          <p:cNvPr id="7" name="Text Placeholder 5">
            <a:extLst>
              <a:ext uri="{FF2B5EF4-FFF2-40B4-BE49-F238E27FC236}">
                <a16:creationId xmlns:a16="http://schemas.microsoft.com/office/drawing/2014/main" id="{AF1544E0-EC3C-4241-95E5-FD6AD26BDF57}"/>
              </a:ext>
            </a:extLst>
          </p:cNvPr>
          <p:cNvSpPr txBox="1">
            <a:spLocks/>
          </p:cNvSpPr>
          <p:nvPr/>
        </p:nvSpPr>
        <p:spPr>
          <a:xfrm>
            <a:off x="6202679" y="2826576"/>
            <a:ext cx="4398645" cy="2050224"/>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Played for over 10 years</a:t>
            </a:r>
          </a:p>
          <a:p>
            <a:r>
              <a:rPr lang="en-US" sz="1800" dirty="0"/>
              <a:t>Ranked since S4</a:t>
            </a:r>
          </a:p>
          <a:p>
            <a:r>
              <a:rPr lang="en-US" sz="1800" dirty="0"/>
              <a:t>Positional analysis of top 200 players across NA, KR, EUW</a:t>
            </a:r>
          </a:p>
        </p:txBody>
      </p:sp>
    </p:spTree>
    <p:extLst>
      <p:ext uri="{BB962C8B-B14F-4D97-AF65-F5344CB8AC3E}">
        <p14:creationId xmlns:p14="http://schemas.microsoft.com/office/powerpoint/2010/main" val="847896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381750" y="642927"/>
            <a:ext cx="5533389" cy="1435947"/>
          </a:xfrm>
        </p:spPr>
        <p:txBody>
          <a:bodyPr/>
          <a:lstStyle/>
          <a:p>
            <a:r>
              <a:rPr lang="en-US" sz="4800" b="1" dirty="0"/>
              <a:t>What’s out there?</a:t>
            </a:r>
          </a:p>
        </p:txBody>
      </p:sp>
      <p:pic>
        <p:nvPicPr>
          <p:cNvPr id="8" name="Picture Placeholder 7">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a:blip r:embed="rId2"/>
          <a:srcRect l="5556" r="5556"/>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sz="2800" dirty="0"/>
              <a:t>OP.GG</a:t>
            </a:r>
          </a:p>
          <a:p>
            <a:r>
              <a:rPr lang="en-US" sz="2800" dirty="0"/>
              <a:t>MOBALYTICS</a:t>
            </a:r>
          </a:p>
          <a:p>
            <a:r>
              <a:rPr lang="en-US" sz="2800" dirty="0"/>
              <a:t>BLITZ.GG</a:t>
            </a:r>
          </a:p>
          <a:p>
            <a:endParaRPr lang="en-US" sz="2800"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4</a:t>
            </a:fld>
            <a:endParaRPr lang="en-US" dirty="0"/>
          </a:p>
        </p:txBody>
      </p:sp>
      <p:pic>
        <p:nvPicPr>
          <p:cNvPr id="1026" name="Picture 2" descr="League of Legends Discussion Thread - Games - Turtle Rock ...">
            <a:extLst>
              <a:ext uri="{FF2B5EF4-FFF2-40B4-BE49-F238E27FC236}">
                <a16:creationId xmlns:a16="http://schemas.microsoft.com/office/drawing/2014/main" id="{74A0FF99-4B1A-4B9C-B7DC-E987CB31D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762" y="489699"/>
            <a:ext cx="2964012" cy="19263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ven Global - The Esports Company">
            <a:extLst>
              <a:ext uri="{FF2B5EF4-FFF2-40B4-BE49-F238E27FC236}">
                <a16:creationId xmlns:a16="http://schemas.microsoft.com/office/drawing/2014/main" id="{EA6B1D3B-B5EB-4628-B27F-BCB37B7AF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2948" y="3196592"/>
            <a:ext cx="1410103" cy="14101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itz App: The League of Legends tool that does it all ...">
            <a:extLst>
              <a:ext uri="{FF2B5EF4-FFF2-40B4-BE49-F238E27FC236}">
                <a16:creationId xmlns:a16="http://schemas.microsoft.com/office/drawing/2014/main" id="{49D87382-88DB-4073-BEE9-B5DEEE3AE4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57" t="38984" r="25937" b="38162"/>
          <a:stretch/>
        </p:blipFill>
        <p:spPr bwMode="auto">
          <a:xfrm>
            <a:off x="1084580" y="5387225"/>
            <a:ext cx="3009900" cy="98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98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1270796" y="1211966"/>
            <a:ext cx="8801100"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37828"/>
            <a:ext cx="11002962" cy="823913"/>
          </a:xfrm>
        </p:spPr>
        <p:txBody>
          <a:bodyPr>
            <a:normAutofit/>
          </a:bodyPr>
          <a:lstStyle/>
          <a:p>
            <a:r>
              <a:rPr lang="en-US" sz="4800" dirty="0"/>
              <a:t>What is offered?</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104502551"/>
              </p:ext>
            </p:extLst>
          </p:nvPr>
        </p:nvGraphicFramePr>
        <p:xfrm>
          <a:off x="1271588" y="1199266"/>
          <a:ext cx="8801100" cy="4239033"/>
        </p:xfrm>
        <a:graphic>
          <a:graphicData uri="http://schemas.openxmlformats.org/drawingml/2006/table">
            <a:tbl>
              <a:tblPr firstRow="1">
                <a:tableStyleId>{F2DE63D5-997A-4646-A377-4702673A728D}</a:tableStyleId>
              </a:tblPr>
              <a:tblGrid>
                <a:gridCol w="2200275">
                  <a:extLst>
                    <a:ext uri="{9D8B030D-6E8A-4147-A177-3AD203B41FA5}">
                      <a16:colId xmlns:a16="http://schemas.microsoft.com/office/drawing/2014/main" val="2481577866"/>
                    </a:ext>
                  </a:extLst>
                </a:gridCol>
                <a:gridCol w="2200275">
                  <a:extLst>
                    <a:ext uri="{9D8B030D-6E8A-4147-A177-3AD203B41FA5}">
                      <a16:colId xmlns:a16="http://schemas.microsoft.com/office/drawing/2014/main" val="2836427615"/>
                    </a:ext>
                  </a:extLst>
                </a:gridCol>
                <a:gridCol w="2200275">
                  <a:extLst>
                    <a:ext uri="{9D8B030D-6E8A-4147-A177-3AD203B41FA5}">
                      <a16:colId xmlns:a16="http://schemas.microsoft.com/office/drawing/2014/main" val="310093864"/>
                    </a:ext>
                  </a:extLst>
                </a:gridCol>
                <a:gridCol w="2200275">
                  <a:extLst>
                    <a:ext uri="{9D8B030D-6E8A-4147-A177-3AD203B41FA5}">
                      <a16:colId xmlns:a16="http://schemas.microsoft.com/office/drawing/2014/main" val="2023951014"/>
                    </a:ext>
                  </a:extLst>
                </a:gridCol>
              </a:tblGrid>
              <a:tr h="581433">
                <a:tc>
                  <a:txBody>
                    <a:bodyPr/>
                    <a:lstStyle/>
                    <a:p>
                      <a:endParaRPr lang="en-US" dirty="0">
                        <a:latin typeface="+mn-lt"/>
                        <a:cs typeface="Biome Light" panose="020B0303030204020804" pitchFamily="34" charset="0"/>
                      </a:endParaRPr>
                    </a:p>
                  </a:txBody>
                  <a:tcPr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420419"/>
                  </a:ext>
                </a:extLst>
              </a:tr>
              <a:tr h="731520">
                <a:tc>
                  <a:txBody>
                    <a:bodyPr/>
                    <a:lstStyle/>
                    <a:p>
                      <a:pPr algn="l"/>
                      <a:r>
                        <a:rPr lang="en-US" sz="1600" spc="300" dirty="0">
                          <a:solidFill>
                            <a:schemeClr val="tx1"/>
                          </a:solidFill>
                          <a:latin typeface="+mn-lt"/>
                          <a:cs typeface="Biome Light" panose="020B0303030204020804" pitchFamily="34" charset="0"/>
                        </a:rPr>
                        <a:t>Match history “at a glance”</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83246291"/>
                  </a:ext>
                </a:extLst>
              </a:tr>
              <a:tr h="731520">
                <a:tc>
                  <a:txBody>
                    <a:bodyPr/>
                    <a:lstStyle/>
                    <a:p>
                      <a:pPr algn="l"/>
                      <a:r>
                        <a:rPr lang="en-US" sz="1600" spc="300" dirty="0">
                          <a:solidFill>
                            <a:schemeClr val="tx1"/>
                          </a:solidFill>
                          <a:latin typeface="+mn-lt"/>
                          <a:cs typeface="Biome Light" panose="020B0303030204020804" pitchFamily="34" charset="0"/>
                        </a:rPr>
                        <a:t>Overall profile stats</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02607855"/>
                  </a:ext>
                </a:extLst>
              </a:tr>
              <a:tr h="731520">
                <a:tc>
                  <a:txBody>
                    <a:bodyPr/>
                    <a:lstStyle/>
                    <a:p>
                      <a:pPr algn="l"/>
                      <a:r>
                        <a:rPr lang="en-US" sz="1600" spc="300" dirty="0">
                          <a:solidFill>
                            <a:schemeClr val="tx1"/>
                          </a:solidFill>
                          <a:latin typeface="+mn-lt"/>
                          <a:cs typeface="Biome Light" panose="020B0303030204020804" pitchFamily="34" charset="0"/>
                        </a:rPr>
                        <a:t>Short game descriptions</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9891483"/>
                  </a:ext>
                </a:extLst>
              </a:tr>
              <a:tr h="731520">
                <a:tc>
                  <a:txBody>
                    <a:bodyPr/>
                    <a:lstStyle/>
                    <a:p>
                      <a:pPr algn="l"/>
                      <a:r>
                        <a:rPr lang="en-US" sz="1600" spc="300" dirty="0">
                          <a:solidFill>
                            <a:schemeClr val="tx1"/>
                          </a:solidFill>
                          <a:latin typeface="+mn-lt"/>
                          <a:cs typeface="Biome Light" panose="020B0303030204020804" pitchFamily="34" charset="0"/>
                        </a:rPr>
                        <a:t>Comparison to other ranks</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25802"/>
                  </a:ext>
                </a:extLst>
              </a:tr>
              <a:tr h="731520">
                <a:tc>
                  <a:txBody>
                    <a:bodyPr/>
                    <a:lstStyle/>
                    <a:p>
                      <a:pPr algn="l"/>
                      <a:r>
                        <a:rPr lang="en-US" sz="1600" spc="300" dirty="0">
                          <a:solidFill>
                            <a:schemeClr val="tx1"/>
                          </a:solidFill>
                          <a:latin typeface="+mn-lt"/>
                          <a:cs typeface="Biome Light" panose="020B0303030204020804" pitchFamily="34" charset="0"/>
                        </a:rPr>
                        <a:t>In-depth game stats</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8053121"/>
                  </a:ext>
                </a:extLst>
              </a:tr>
            </a:tbl>
          </a:graphicData>
        </a:graphic>
      </p:graphicFrame>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5</a:t>
            </a:fld>
            <a:endParaRPr lang="en-US" dirty="0"/>
          </a:p>
        </p:txBody>
      </p:sp>
      <p:grpSp>
        <p:nvGrpSpPr>
          <p:cNvPr id="34" name="Group 33">
            <a:extLst>
              <a:ext uri="{FF2B5EF4-FFF2-40B4-BE49-F238E27FC236}">
                <a16:creationId xmlns:a16="http://schemas.microsoft.com/office/drawing/2014/main" id="{4F94C3CE-0020-46A3-991F-3296F9B3F2FC}"/>
              </a:ext>
            </a:extLst>
          </p:cNvPr>
          <p:cNvGrpSpPr/>
          <p:nvPr/>
        </p:nvGrpSpPr>
        <p:grpSpPr>
          <a:xfrm>
            <a:off x="4038137" y="1096404"/>
            <a:ext cx="5829763" cy="4265695"/>
            <a:chOff x="4076237" y="1591704"/>
            <a:chExt cx="5829763" cy="4265695"/>
          </a:xfrm>
        </p:grpSpPr>
        <p:pic>
          <p:nvPicPr>
            <p:cNvPr id="7" name="Picture 2" descr="League of Legends Discussion Thread - Games - Turtle Rock ...">
              <a:extLst>
                <a:ext uri="{FF2B5EF4-FFF2-40B4-BE49-F238E27FC236}">
                  <a16:creationId xmlns:a16="http://schemas.microsoft.com/office/drawing/2014/main" id="{F958BB14-E9CE-4424-A2F0-572FC8765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237" y="1654817"/>
              <a:ext cx="1019638" cy="6626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nven Global - The Esports Company">
              <a:extLst>
                <a:ext uri="{FF2B5EF4-FFF2-40B4-BE49-F238E27FC236}">
                  <a16:creationId xmlns:a16="http://schemas.microsoft.com/office/drawing/2014/main" id="{68DB176C-6E0F-47E4-A01B-4D46BC145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464" y="1591704"/>
              <a:ext cx="823913" cy="8239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Blitz App: The League of Legends tool that does it all ...">
              <a:extLst>
                <a:ext uri="{FF2B5EF4-FFF2-40B4-BE49-F238E27FC236}">
                  <a16:creationId xmlns:a16="http://schemas.microsoft.com/office/drawing/2014/main" id="{9C5ED17F-D004-44A8-A7E6-CF7BEB8252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16" t="38984" r="28517" b="38162"/>
            <a:stretch/>
          </p:blipFill>
          <p:spPr bwMode="auto">
            <a:xfrm>
              <a:off x="8096249" y="1666987"/>
              <a:ext cx="1809751" cy="673346"/>
            </a:xfrm>
            <a:prstGeom prst="rect">
              <a:avLst/>
            </a:prstGeom>
            <a:noFill/>
            <a:extLst>
              <a:ext uri="{909E8E84-426E-40DD-AFC4-6F175D3DCCD1}">
                <a14:hiddenFill xmlns:a14="http://schemas.microsoft.com/office/drawing/2010/main">
                  <a:solidFill>
                    <a:srgbClr val="FFFFFF"/>
                  </a:solidFill>
                </a14:hiddenFill>
              </a:ext>
            </a:extLst>
          </p:spPr>
        </p:pic>
        <p:sp>
          <p:nvSpPr>
            <p:cNvPr id="21" name="Graphic 4" descr="Checkmark with solid fill">
              <a:extLst>
                <a:ext uri="{FF2B5EF4-FFF2-40B4-BE49-F238E27FC236}">
                  <a16:creationId xmlns:a16="http://schemas.microsoft.com/office/drawing/2014/main" id="{47CCF1D8-2A49-4E89-985E-8AA15E37A9EE}"/>
                </a:ext>
              </a:extLst>
            </p:cNvPr>
            <p:cNvSpPr/>
            <p:nvPr/>
          </p:nvSpPr>
          <p:spPr>
            <a:xfrm>
              <a:off x="4317622" y="2539957"/>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2" name="Graphic 10" descr="Checkmark with solid fill">
              <a:extLst>
                <a:ext uri="{FF2B5EF4-FFF2-40B4-BE49-F238E27FC236}">
                  <a16:creationId xmlns:a16="http://schemas.microsoft.com/office/drawing/2014/main" id="{0383887F-8109-4576-ACE1-51B05745240F}"/>
                </a:ext>
              </a:extLst>
            </p:cNvPr>
            <p:cNvSpPr/>
            <p:nvPr/>
          </p:nvSpPr>
          <p:spPr>
            <a:xfrm>
              <a:off x="6510986" y="2527258"/>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3" name="Graphic 12" descr="Checkmark with solid fill">
              <a:extLst>
                <a:ext uri="{FF2B5EF4-FFF2-40B4-BE49-F238E27FC236}">
                  <a16:creationId xmlns:a16="http://schemas.microsoft.com/office/drawing/2014/main" id="{DDF43DE0-08DB-4245-95E7-61E4BC3ABFE2}"/>
                </a:ext>
              </a:extLst>
            </p:cNvPr>
            <p:cNvSpPr/>
            <p:nvPr/>
          </p:nvSpPr>
          <p:spPr>
            <a:xfrm>
              <a:off x="8732690" y="2514027"/>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4" name="Graphic 13" descr="Checkmark with solid fill">
              <a:extLst>
                <a:ext uri="{FF2B5EF4-FFF2-40B4-BE49-F238E27FC236}">
                  <a16:creationId xmlns:a16="http://schemas.microsoft.com/office/drawing/2014/main" id="{C4B5060E-60ED-4FCE-9C5B-225ED39E3CF6}"/>
                </a:ext>
              </a:extLst>
            </p:cNvPr>
            <p:cNvSpPr/>
            <p:nvPr/>
          </p:nvSpPr>
          <p:spPr>
            <a:xfrm>
              <a:off x="4317622" y="3125320"/>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5" name="Graphic 14" descr="Checkmark with solid fill">
              <a:extLst>
                <a:ext uri="{FF2B5EF4-FFF2-40B4-BE49-F238E27FC236}">
                  <a16:creationId xmlns:a16="http://schemas.microsoft.com/office/drawing/2014/main" id="{D6A7E2F6-2F0E-42A3-9D3C-3592D8B0D5BA}"/>
                </a:ext>
              </a:extLst>
            </p:cNvPr>
            <p:cNvSpPr/>
            <p:nvPr/>
          </p:nvSpPr>
          <p:spPr>
            <a:xfrm>
              <a:off x="6510986" y="3125320"/>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6" name="Graphic 15" descr="Checkmark with solid fill">
              <a:extLst>
                <a:ext uri="{FF2B5EF4-FFF2-40B4-BE49-F238E27FC236}">
                  <a16:creationId xmlns:a16="http://schemas.microsoft.com/office/drawing/2014/main" id="{90E4AF96-68E1-41B7-B0D0-17B946734705}"/>
                </a:ext>
              </a:extLst>
            </p:cNvPr>
            <p:cNvSpPr/>
            <p:nvPr/>
          </p:nvSpPr>
          <p:spPr>
            <a:xfrm>
              <a:off x="8732690" y="3125320"/>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7" name="Graphic 16" descr="Checkmark with solid fill">
              <a:extLst>
                <a:ext uri="{FF2B5EF4-FFF2-40B4-BE49-F238E27FC236}">
                  <a16:creationId xmlns:a16="http://schemas.microsoft.com/office/drawing/2014/main" id="{2C343EFD-9944-4B5D-A0B3-784B46BCF730}"/>
                </a:ext>
              </a:extLst>
            </p:cNvPr>
            <p:cNvSpPr/>
            <p:nvPr/>
          </p:nvSpPr>
          <p:spPr>
            <a:xfrm>
              <a:off x="6510986" y="3785966"/>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8" name="Graphic 17" descr="Checkmark with solid fill">
              <a:extLst>
                <a:ext uri="{FF2B5EF4-FFF2-40B4-BE49-F238E27FC236}">
                  <a16:creationId xmlns:a16="http://schemas.microsoft.com/office/drawing/2014/main" id="{FA64CD0F-3B06-4E47-AFB0-73E3C1263363}"/>
                </a:ext>
              </a:extLst>
            </p:cNvPr>
            <p:cNvSpPr/>
            <p:nvPr/>
          </p:nvSpPr>
          <p:spPr>
            <a:xfrm>
              <a:off x="8732690" y="3785966"/>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9" name="Graphic 19" descr="Checkmark with solid fill">
              <a:extLst>
                <a:ext uri="{FF2B5EF4-FFF2-40B4-BE49-F238E27FC236}">
                  <a16:creationId xmlns:a16="http://schemas.microsoft.com/office/drawing/2014/main" id="{4CCC060D-16BE-4DDC-8761-3B985AA72719}"/>
                </a:ext>
              </a:extLst>
            </p:cNvPr>
            <p:cNvSpPr/>
            <p:nvPr/>
          </p:nvSpPr>
          <p:spPr>
            <a:xfrm>
              <a:off x="8732690" y="4539923"/>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pic>
          <p:nvPicPr>
            <p:cNvPr id="31" name="Graphic 30" descr="Close with solid fill">
              <a:extLst>
                <a:ext uri="{FF2B5EF4-FFF2-40B4-BE49-F238E27FC236}">
                  <a16:creationId xmlns:a16="http://schemas.microsoft.com/office/drawing/2014/main" id="{A20DD935-BB8B-4009-A2CF-B9FF44FB95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7621" y="5320532"/>
              <a:ext cx="536867" cy="536867"/>
            </a:xfrm>
            <a:prstGeom prst="rect">
              <a:avLst/>
            </a:prstGeom>
          </p:spPr>
        </p:pic>
        <p:pic>
          <p:nvPicPr>
            <p:cNvPr id="32" name="Graphic 31" descr="Close with solid fill">
              <a:extLst>
                <a:ext uri="{FF2B5EF4-FFF2-40B4-BE49-F238E27FC236}">
                  <a16:creationId xmlns:a16="http://schemas.microsoft.com/office/drawing/2014/main" id="{D324384E-1144-453C-8965-9C12BFE54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85" y="5320532"/>
              <a:ext cx="536867" cy="536867"/>
            </a:xfrm>
            <a:prstGeom prst="rect">
              <a:avLst/>
            </a:prstGeom>
          </p:spPr>
        </p:pic>
        <p:pic>
          <p:nvPicPr>
            <p:cNvPr id="33" name="Graphic 32" descr="Close with solid fill">
              <a:extLst>
                <a:ext uri="{FF2B5EF4-FFF2-40B4-BE49-F238E27FC236}">
                  <a16:creationId xmlns:a16="http://schemas.microsoft.com/office/drawing/2014/main" id="{84A4A7C5-BA61-47FC-B769-D106E9FD46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2689" y="5320532"/>
              <a:ext cx="536867" cy="536867"/>
            </a:xfrm>
            <a:prstGeom prst="rect">
              <a:avLst/>
            </a:prstGeom>
          </p:spPr>
        </p:pic>
      </p:grpSp>
      <p:sp>
        <p:nvSpPr>
          <p:cNvPr id="35" name="Content Placeholder 8">
            <a:extLst>
              <a:ext uri="{FF2B5EF4-FFF2-40B4-BE49-F238E27FC236}">
                <a16:creationId xmlns:a16="http://schemas.microsoft.com/office/drawing/2014/main" id="{FBEB8EDA-207C-46BC-9D89-D268C3829B24}"/>
              </a:ext>
            </a:extLst>
          </p:cNvPr>
          <p:cNvSpPr txBox="1">
            <a:spLocks/>
          </p:cNvSpPr>
          <p:nvPr/>
        </p:nvSpPr>
        <p:spPr>
          <a:xfrm>
            <a:off x="3511547" y="5552687"/>
            <a:ext cx="2085975" cy="75486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i="1" dirty="0">
                <a:cs typeface="Biome Light" panose="020B0303030204020804" pitchFamily="34" charset="0"/>
              </a:rPr>
              <a:t>Clean match history overview</a:t>
            </a:r>
          </a:p>
          <a:p>
            <a:pPr marL="0" indent="0" algn="ctr">
              <a:buFont typeface="Arial" panose="020B0604020202020204" pitchFamily="34" charset="0"/>
              <a:buNone/>
            </a:pPr>
            <a:endParaRPr lang="en-US" i="1" dirty="0"/>
          </a:p>
        </p:txBody>
      </p:sp>
      <p:sp>
        <p:nvSpPr>
          <p:cNvPr id="36" name="Content Placeholder 8">
            <a:extLst>
              <a:ext uri="{FF2B5EF4-FFF2-40B4-BE49-F238E27FC236}">
                <a16:creationId xmlns:a16="http://schemas.microsoft.com/office/drawing/2014/main" id="{030A7919-25E8-4B4C-BE57-DFA284D0E55A}"/>
              </a:ext>
            </a:extLst>
          </p:cNvPr>
          <p:cNvSpPr txBox="1">
            <a:spLocks/>
          </p:cNvSpPr>
          <p:nvPr/>
        </p:nvSpPr>
        <p:spPr>
          <a:xfrm>
            <a:off x="5698330" y="5552687"/>
            <a:ext cx="2085975" cy="75486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i="1" dirty="0">
                <a:cs typeface="Biome Light" panose="020B0303030204020804" pitchFamily="34" charset="0"/>
              </a:rPr>
              <a:t>Brief account overview</a:t>
            </a:r>
          </a:p>
          <a:p>
            <a:pPr marL="0" indent="0" algn="ctr">
              <a:buFont typeface="Arial" panose="020B0604020202020204" pitchFamily="34" charset="0"/>
              <a:buNone/>
            </a:pPr>
            <a:endParaRPr lang="en-US" i="1" dirty="0"/>
          </a:p>
        </p:txBody>
      </p:sp>
      <p:sp>
        <p:nvSpPr>
          <p:cNvPr id="37" name="Content Placeholder 8">
            <a:extLst>
              <a:ext uri="{FF2B5EF4-FFF2-40B4-BE49-F238E27FC236}">
                <a16:creationId xmlns:a16="http://schemas.microsoft.com/office/drawing/2014/main" id="{1DE27FC3-08BF-4420-9CB0-E4A6969F220F}"/>
              </a:ext>
            </a:extLst>
          </p:cNvPr>
          <p:cNvSpPr txBox="1">
            <a:spLocks/>
          </p:cNvSpPr>
          <p:nvPr/>
        </p:nvSpPr>
        <p:spPr>
          <a:xfrm>
            <a:off x="7985921" y="5552687"/>
            <a:ext cx="2085975" cy="75486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i="1" dirty="0">
                <a:cs typeface="Biome Light" panose="020B0303030204020804" pitchFamily="34" charset="0"/>
              </a:rPr>
              <a:t>Quick game to game information</a:t>
            </a:r>
          </a:p>
          <a:p>
            <a:pPr marL="0" indent="0" algn="ctr">
              <a:buFont typeface="Arial" panose="020B0604020202020204" pitchFamily="34" charset="0"/>
              <a:buNone/>
            </a:pPr>
            <a:endParaRPr lang="en-US" i="1" dirty="0"/>
          </a:p>
        </p:txBody>
      </p:sp>
    </p:spTree>
    <p:extLst>
      <p:ext uri="{BB962C8B-B14F-4D97-AF65-F5344CB8AC3E}">
        <p14:creationId xmlns:p14="http://schemas.microsoft.com/office/powerpoint/2010/main" val="277909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1270796" y="1211966"/>
            <a:ext cx="8801100"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46307" y="137828"/>
            <a:ext cx="11002962" cy="823913"/>
          </a:xfrm>
        </p:spPr>
        <p:txBody>
          <a:bodyPr>
            <a:normAutofit/>
          </a:bodyPr>
          <a:lstStyle/>
          <a:p>
            <a:r>
              <a:rPr lang="en-US" sz="4800" dirty="0"/>
              <a:t>What is offered?</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nvPr>
        </p:nvGraphicFramePr>
        <p:xfrm>
          <a:off x="1271588" y="1199266"/>
          <a:ext cx="8801100" cy="4239033"/>
        </p:xfrm>
        <a:graphic>
          <a:graphicData uri="http://schemas.openxmlformats.org/drawingml/2006/table">
            <a:tbl>
              <a:tblPr firstRow="1">
                <a:tableStyleId>{F2DE63D5-997A-4646-A377-4702673A728D}</a:tableStyleId>
              </a:tblPr>
              <a:tblGrid>
                <a:gridCol w="2200275">
                  <a:extLst>
                    <a:ext uri="{9D8B030D-6E8A-4147-A177-3AD203B41FA5}">
                      <a16:colId xmlns:a16="http://schemas.microsoft.com/office/drawing/2014/main" val="2481577866"/>
                    </a:ext>
                  </a:extLst>
                </a:gridCol>
                <a:gridCol w="2200275">
                  <a:extLst>
                    <a:ext uri="{9D8B030D-6E8A-4147-A177-3AD203B41FA5}">
                      <a16:colId xmlns:a16="http://schemas.microsoft.com/office/drawing/2014/main" val="2836427615"/>
                    </a:ext>
                  </a:extLst>
                </a:gridCol>
                <a:gridCol w="2200275">
                  <a:extLst>
                    <a:ext uri="{9D8B030D-6E8A-4147-A177-3AD203B41FA5}">
                      <a16:colId xmlns:a16="http://schemas.microsoft.com/office/drawing/2014/main" val="310093864"/>
                    </a:ext>
                  </a:extLst>
                </a:gridCol>
                <a:gridCol w="2200275">
                  <a:extLst>
                    <a:ext uri="{9D8B030D-6E8A-4147-A177-3AD203B41FA5}">
                      <a16:colId xmlns:a16="http://schemas.microsoft.com/office/drawing/2014/main" val="2023951014"/>
                    </a:ext>
                  </a:extLst>
                </a:gridCol>
              </a:tblGrid>
              <a:tr h="581433">
                <a:tc>
                  <a:txBody>
                    <a:bodyPr/>
                    <a:lstStyle/>
                    <a:p>
                      <a:endParaRPr lang="en-US" dirty="0">
                        <a:latin typeface="+mn-lt"/>
                        <a:cs typeface="Biome Light" panose="020B0303030204020804" pitchFamily="34" charset="0"/>
                      </a:endParaRPr>
                    </a:p>
                  </a:txBody>
                  <a:tcPr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420419"/>
                  </a:ext>
                </a:extLst>
              </a:tr>
              <a:tr h="731520">
                <a:tc>
                  <a:txBody>
                    <a:bodyPr/>
                    <a:lstStyle/>
                    <a:p>
                      <a:pPr algn="l"/>
                      <a:r>
                        <a:rPr lang="en-US" sz="1600" spc="300" dirty="0">
                          <a:solidFill>
                            <a:schemeClr val="tx1"/>
                          </a:solidFill>
                          <a:latin typeface="+mn-lt"/>
                          <a:cs typeface="Biome Light" panose="020B0303030204020804" pitchFamily="34" charset="0"/>
                        </a:rPr>
                        <a:t>Match history “at a glance”</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83246291"/>
                  </a:ext>
                </a:extLst>
              </a:tr>
              <a:tr h="731520">
                <a:tc>
                  <a:txBody>
                    <a:bodyPr/>
                    <a:lstStyle/>
                    <a:p>
                      <a:pPr algn="l"/>
                      <a:r>
                        <a:rPr lang="en-US" sz="1600" spc="300" dirty="0">
                          <a:solidFill>
                            <a:schemeClr val="tx1"/>
                          </a:solidFill>
                          <a:latin typeface="+mn-lt"/>
                          <a:cs typeface="Biome Light" panose="020B0303030204020804" pitchFamily="34" charset="0"/>
                        </a:rPr>
                        <a:t>Overall profile stats</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02607855"/>
                  </a:ext>
                </a:extLst>
              </a:tr>
              <a:tr h="731520">
                <a:tc>
                  <a:txBody>
                    <a:bodyPr/>
                    <a:lstStyle/>
                    <a:p>
                      <a:pPr algn="l"/>
                      <a:r>
                        <a:rPr lang="en-US" sz="1600" spc="300" dirty="0">
                          <a:solidFill>
                            <a:schemeClr val="tx1"/>
                          </a:solidFill>
                          <a:latin typeface="+mn-lt"/>
                          <a:cs typeface="Biome Light" panose="020B0303030204020804" pitchFamily="34" charset="0"/>
                        </a:rPr>
                        <a:t>Short game descriptions</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9891483"/>
                  </a:ext>
                </a:extLst>
              </a:tr>
              <a:tr h="731520">
                <a:tc>
                  <a:txBody>
                    <a:bodyPr/>
                    <a:lstStyle/>
                    <a:p>
                      <a:pPr algn="l"/>
                      <a:r>
                        <a:rPr lang="en-US" sz="1600" spc="300" dirty="0">
                          <a:solidFill>
                            <a:schemeClr val="tx1"/>
                          </a:solidFill>
                          <a:latin typeface="+mn-lt"/>
                          <a:cs typeface="Biome Light" panose="020B0303030204020804" pitchFamily="34" charset="0"/>
                        </a:rPr>
                        <a:t>Comparison to other ranks</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25802"/>
                  </a:ext>
                </a:extLst>
              </a:tr>
              <a:tr h="731520">
                <a:tc>
                  <a:txBody>
                    <a:bodyPr/>
                    <a:lstStyle/>
                    <a:p>
                      <a:pPr algn="l"/>
                      <a:r>
                        <a:rPr lang="en-US" sz="1600" spc="300" dirty="0">
                          <a:solidFill>
                            <a:schemeClr val="tx1"/>
                          </a:solidFill>
                          <a:latin typeface="+mn-lt"/>
                          <a:cs typeface="Biome Light" panose="020B0303030204020804" pitchFamily="34" charset="0"/>
                        </a:rPr>
                        <a:t>In-depth game stats</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8053121"/>
                  </a:ext>
                </a:extLst>
              </a:tr>
            </a:tbl>
          </a:graphicData>
        </a:graphic>
      </p:graphicFrame>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6</a:t>
            </a:fld>
            <a:endParaRPr lang="en-US" dirty="0"/>
          </a:p>
        </p:txBody>
      </p:sp>
      <p:grpSp>
        <p:nvGrpSpPr>
          <p:cNvPr id="34" name="Group 33">
            <a:extLst>
              <a:ext uri="{FF2B5EF4-FFF2-40B4-BE49-F238E27FC236}">
                <a16:creationId xmlns:a16="http://schemas.microsoft.com/office/drawing/2014/main" id="{4F94C3CE-0020-46A3-991F-3296F9B3F2FC}"/>
              </a:ext>
            </a:extLst>
          </p:cNvPr>
          <p:cNvGrpSpPr/>
          <p:nvPr/>
        </p:nvGrpSpPr>
        <p:grpSpPr>
          <a:xfrm>
            <a:off x="4038137" y="1096404"/>
            <a:ext cx="5829763" cy="4265695"/>
            <a:chOff x="4076237" y="1591704"/>
            <a:chExt cx="5829763" cy="4265695"/>
          </a:xfrm>
        </p:grpSpPr>
        <p:pic>
          <p:nvPicPr>
            <p:cNvPr id="7" name="Picture 2" descr="League of Legends Discussion Thread - Games - Turtle Rock ...">
              <a:extLst>
                <a:ext uri="{FF2B5EF4-FFF2-40B4-BE49-F238E27FC236}">
                  <a16:creationId xmlns:a16="http://schemas.microsoft.com/office/drawing/2014/main" id="{F958BB14-E9CE-4424-A2F0-572FC8765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237" y="1654817"/>
              <a:ext cx="1019638" cy="6626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nven Global - The Esports Company">
              <a:extLst>
                <a:ext uri="{FF2B5EF4-FFF2-40B4-BE49-F238E27FC236}">
                  <a16:creationId xmlns:a16="http://schemas.microsoft.com/office/drawing/2014/main" id="{68DB176C-6E0F-47E4-A01B-4D46BC145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464" y="1591704"/>
              <a:ext cx="823913" cy="8239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Blitz App: The League of Legends tool that does it all ...">
              <a:extLst>
                <a:ext uri="{FF2B5EF4-FFF2-40B4-BE49-F238E27FC236}">
                  <a16:creationId xmlns:a16="http://schemas.microsoft.com/office/drawing/2014/main" id="{9C5ED17F-D004-44A8-A7E6-CF7BEB8252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16" t="38984" r="28517" b="38162"/>
            <a:stretch/>
          </p:blipFill>
          <p:spPr bwMode="auto">
            <a:xfrm>
              <a:off x="8096249" y="1666987"/>
              <a:ext cx="1809751" cy="673346"/>
            </a:xfrm>
            <a:prstGeom prst="rect">
              <a:avLst/>
            </a:prstGeom>
            <a:noFill/>
            <a:extLst>
              <a:ext uri="{909E8E84-426E-40DD-AFC4-6F175D3DCCD1}">
                <a14:hiddenFill xmlns:a14="http://schemas.microsoft.com/office/drawing/2010/main">
                  <a:solidFill>
                    <a:srgbClr val="FFFFFF"/>
                  </a:solidFill>
                </a14:hiddenFill>
              </a:ext>
            </a:extLst>
          </p:spPr>
        </p:pic>
        <p:sp>
          <p:nvSpPr>
            <p:cNvPr id="21" name="Graphic 4" descr="Checkmark with solid fill">
              <a:extLst>
                <a:ext uri="{FF2B5EF4-FFF2-40B4-BE49-F238E27FC236}">
                  <a16:creationId xmlns:a16="http://schemas.microsoft.com/office/drawing/2014/main" id="{47CCF1D8-2A49-4E89-985E-8AA15E37A9EE}"/>
                </a:ext>
              </a:extLst>
            </p:cNvPr>
            <p:cNvSpPr/>
            <p:nvPr/>
          </p:nvSpPr>
          <p:spPr>
            <a:xfrm>
              <a:off x="4317622" y="2539957"/>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2" name="Graphic 10" descr="Checkmark with solid fill">
              <a:extLst>
                <a:ext uri="{FF2B5EF4-FFF2-40B4-BE49-F238E27FC236}">
                  <a16:creationId xmlns:a16="http://schemas.microsoft.com/office/drawing/2014/main" id="{0383887F-8109-4576-ACE1-51B05745240F}"/>
                </a:ext>
              </a:extLst>
            </p:cNvPr>
            <p:cNvSpPr/>
            <p:nvPr/>
          </p:nvSpPr>
          <p:spPr>
            <a:xfrm>
              <a:off x="6510986" y="2527258"/>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3" name="Graphic 12" descr="Checkmark with solid fill">
              <a:extLst>
                <a:ext uri="{FF2B5EF4-FFF2-40B4-BE49-F238E27FC236}">
                  <a16:creationId xmlns:a16="http://schemas.microsoft.com/office/drawing/2014/main" id="{DDF43DE0-08DB-4245-95E7-61E4BC3ABFE2}"/>
                </a:ext>
              </a:extLst>
            </p:cNvPr>
            <p:cNvSpPr/>
            <p:nvPr/>
          </p:nvSpPr>
          <p:spPr>
            <a:xfrm>
              <a:off x="8732690" y="2514027"/>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4" name="Graphic 13" descr="Checkmark with solid fill">
              <a:extLst>
                <a:ext uri="{FF2B5EF4-FFF2-40B4-BE49-F238E27FC236}">
                  <a16:creationId xmlns:a16="http://schemas.microsoft.com/office/drawing/2014/main" id="{C4B5060E-60ED-4FCE-9C5B-225ED39E3CF6}"/>
                </a:ext>
              </a:extLst>
            </p:cNvPr>
            <p:cNvSpPr/>
            <p:nvPr/>
          </p:nvSpPr>
          <p:spPr>
            <a:xfrm>
              <a:off x="4317622" y="3125320"/>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5" name="Graphic 14" descr="Checkmark with solid fill">
              <a:extLst>
                <a:ext uri="{FF2B5EF4-FFF2-40B4-BE49-F238E27FC236}">
                  <a16:creationId xmlns:a16="http://schemas.microsoft.com/office/drawing/2014/main" id="{D6A7E2F6-2F0E-42A3-9D3C-3592D8B0D5BA}"/>
                </a:ext>
              </a:extLst>
            </p:cNvPr>
            <p:cNvSpPr/>
            <p:nvPr/>
          </p:nvSpPr>
          <p:spPr>
            <a:xfrm>
              <a:off x="6510986" y="3125320"/>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6" name="Graphic 15" descr="Checkmark with solid fill">
              <a:extLst>
                <a:ext uri="{FF2B5EF4-FFF2-40B4-BE49-F238E27FC236}">
                  <a16:creationId xmlns:a16="http://schemas.microsoft.com/office/drawing/2014/main" id="{90E4AF96-68E1-41B7-B0D0-17B946734705}"/>
                </a:ext>
              </a:extLst>
            </p:cNvPr>
            <p:cNvSpPr/>
            <p:nvPr/>
          </p:nvSpPr>
          <p:spPr>
            <a:xfrm>
              <a:off x="8732690" y="3125320"/>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7" name="Graphic 16" descr="Checkmark with solid fill">
              <a:extLst>
                <a:ext uri="{FF2B5EF4-FFF2-40B4-BE49-F238E27FC236}">
                  <a16:creationId xmlns:a16="http://schemas.microsoft.com/office/drawing/2014/main" id="{2C343EFD-9944-4B5D-A0B3-784B46BCF730}"/>
                </a:ext>
              </a:extLst>
            </p:cNvPr>
            <p:cNvSpPr/>
            <p:nvPr/>
          </p:nvSpPr>
          <p:spPr>
            <a:xfrm>
              <a:off x="6510986" y="3785966"/>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8" name="Graphic 17" descr="Checkmark with solid fill">
              <a:extLst>
                <a:ext uri="{FF2B5EF4-FFF2-40B4-BE49-F238E27FC236}">
                  <a16:creationId xmlns:a16="http://schemas.microsoft.com/office/drawing/2014/main" id="{FA64CD0F-3B06-4E47-AFB0-73E3C1263363}"/>
                </a:ext>
              </a:extLst>
            </p:cNvPr>
            <p:cNvSpPr/>
            <p:nvPr/>
          </p:nvSpPr>
          <p:spPr>
            <a:xfrm>
              <a:off x="8732690" y="3785966"/>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sp>
          <p:nvSpPr>
            <p:cNvPr id="29" name="Graphic 19" descr="Checkmark with solid fill">
              <a:extLst>
                <a:ext uri="{FF2B5EF4-FFF2-40B4-BE49-F238E27FC236}">
                  <a16:creationId xmlns:a16="http://schemas.microsoft.com/office/drawing/2014/main" id="{4CCC060D-16BE-4DDC-8761-3B985AA72719}"/>
                </a:ext>
              </a:extLst>
            </p:cNvPr>
            <p:cNvSpPr/>
            <p:nvPr/>
          </p:nvSpPr>
          <p:spPr>
            <a:xfrm>
              <a:off x="8732690" y="4539923"/>
              <a:ext cx="536867" cy="377085"/>
            </a:xfrm>
            <a:custGeom>
              <a:avLst/>
              <a:gdLst>
                <a:gd name="connsiteX0" fmla="*/ 489804 w 536867"/>
                <a:gd name="connsiteY0" fmla="*/ 0 h 377085"/>
                <a:gd name="connsiteX1" fmla="*/ 192319 w 536867"/>
                <a:gd name="connsiteY1" fmla="*/ 281216 h 377085"/>
                <a:gd name="connsiteX2" fmla="*/ 49387 w 536867"/>
                <a:gd name="connsiteY2" fmla="*/ 134798 h 377085"/>
                <a:gd name="connsiteX3" fmla="*/ 0 w 536867"/>
                <a:gd name="connsiteY3" fmla="*/ 181861 h 377085"/>
                <a:gd name="connsiteX4" fmla="*/ 189995 w 536867"/>
                <a:gd name="connsiteY4" fmla="*/ 377085 h 377085"/>
                <a:gd name="connsiteX5" fmla="*/ 239963 w 536867"/>
                <a:gd name="connsiteY5" fmla="*/ 330603 h 377085"/>
                <a:gd name="connsiteX6" fmla="*/ 536867 w 536867"/>
                <a:gd name="connsiteY6" fmla="*/ 48806 h 3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7" h="377085">
                  <a:moveTo>
                    <a:pt x="489804" y="0"/>
                  </a:moveTo>
                  <a:lnTo>
                    <a:pt x="192319" y="281216"/>
                  </a:lnTo>
                  <a:lnTo>
                    <a:pt x="49387" y="134798"/>
                  </a:lnTo>
                  <a:lnTo>
                    <a:pt x="0" y="181861"/>
                  </a:lnTo>
                  <a:lnTo>
                    <a:pt x="189995" y="377085"/>
                  </a:lnTo>
                  <a:lnTo>
                    <a:pt x="239963" y="330603"/>
                  </a:lnTo>
                  <a:lnTo>
                    <a:pt x="536867" y="48806"/>
                  </a:lnTo>
                  <a:close/>
                </a:path>
              </a:pathLst>
            </a:custGeom>
            <a:solidFill>
              <a:srgbClr val="00B050"/>
            </a:solidFill>
            <a:ln w="5755" cap="flat">
              <a:noFill/>
              <a:prstDash val="solid"/>
              <a:miter/>
            </a:ln>
          </p:spPr>
          <p:txBody>
            <a:bodyPr rtlCol="0" anchor="ctr"/>
            <a:lstStyle/>
            <a:p>
              <a:endParaRPr lang="en-US" dirty="0"/>
            </a:p>
          </p:txBody>
        </p:sp>
        <p:pic>
          <p:nvPicPr>
            <p:cNvPr id="31" name="Graphic 30" descr="Close with solid fill">
              <a:extLst>
                <a:ext uri="{FF2B5EF4-FFF2-40B4-BE49-F238E27FC236}">
                  <a16:creationId xmlns:a16="http://schemas.microsoft.com/office/drawing/2014/main" id="{A20DD935-BB8B-4009-A2CF-B9FF44FB95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7621" y="5320532"/>
              <a:ext cx="536867" cy="536867"/>
            </a:xfrm>
            <a:prstGeom prst="rect">
              <a:avLst/>
            </a:prstGeom>
          </p:spPr>
        </p:pic>
        <p:pic>
          <p:nvPicPr>
            <p:cNvPr id="32" name="Graphic 31" descr="Close with solid fill">
              <a:extLst>
                <a:ext uri="{FF2B5EF4-FFF2-40B4-BE49-F238E27FC236}">
                  <a16:creationId xmlns:a16="http://schemas.microsoft.com/office/drawing/2014/main" id="{D324384E-1144-453C-8965-9C12BFE54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85" y="5320532"/>
              <a:ext cx="536867" cy="536867"/>
            </a:xfrm>
            <a:prstGeom prst="rect">
              <a:avLst/>
            </a:prstGeom>
          </p:spPr>
        </p:pic>
        <p:pic>
          <p:nvPicPr>
            <p:cNvPr id="33" name="Graphic 32" descr="Close with solid fill">
              <a:extLst>
                <a:ext uri="{FF2B5EF4-FFF2-40B4-BE49-F238E27FC236}">
                  <a16:creationId xmlns:a16="http://schemas.microsoft.com/office/drawing/2014/main" id="{84A4A7C5-BA61-47FC-B769-D106E9FD46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2689" y="5320532"/>
              <a:ext cx="536867" cy="536867"/>
            </a:xfrm>
            <a:prstGeom prst="rect">
              <a:avLst/>
            </a:prstGeom>
          </p:spPr>
        </p:pic>
      </p:grpSp>
      <p:sp>
        <p:nvSpPr>
          <p:cNvPr id="35" name="Content Placeholder 8">
            <a:extLst>
              <a:ext uri="{FF2B5EF4-FFF2-40B4-BE49-F238E27FC236}">
                <a16:creationId xmlns:a16="http://schemas.microsoft.com/office/drawing/2014/main" id="{FBEB8EDA-207C-46BC-9D89-D268C3829B24}"/>
              </a:ext>
            </a:extLst>
          </p:cNvPr>
          <p:cNvSpPr txBox="1">
            <a:spLocks/>
          </p:cNvSpPr>
          <p:nvPr/>
        </p:nvSpPr>
        <p:spPr>
          <a:xfrm>
            <a:off x="3511547" y="5552687"/>
            <a:ext cx="2085975" cy="75486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i="1" dirty="0">
                <a:cs typeface="Biome Light" panose="020B0303030204020804" pitchFamily="34" charset="0"/>
              </a:rPr>
              <a:t>Clean match history overview</a:t>
            </a:r>
          </a:p>
          <a:p>
            <a:pPr marL="0" indent="0" algn="ctr">
              <a:buFont typeface="Arial" panose="020B0604020202020204" pitchFamily="34" charset="0"/>
              <a:buNone/>
            </a:pPr>
            <a:endParaRPr lang="en-US" i="1" dirty="0"/>
          </a:p>
        </p:txBody>
      </p:sp>
      <p:sp>
        <p:nvSpPr>
          <p:cNvPr id="36" name="Content Placeholder 8">
            <a:extLst>
              <a:ext uri="{FF2B5EF4-FFF2-40B4-BE49-F238E27FC236}">
                <a16:creationId xmlns:a16="http://schemas.microsoft.com/office/drawing/2014/main" id="{030A7919-25E8-4B4C-BE57-DFA284D0E55A}"/>
              </a:ext>
            </a:extLst>
          </p:cNvPr>
          <p:cNvSpPr txBox="1">
            <a:spLocks/>
          </p:cNvSpPr>
          <p:nvPr/>
        </p:nvSpPr>
        <p:spPr>
          <a:xfrm>
            <a:off x="5698330" y="5552687"/>
            <a:ext cx="2085975" cy="75486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i="1" dirty="0">
                <a:cs typeface="Biome Light" panose="020B0303030204020804" pitchFamily="34" charset="0"/>
              </a:rPr>
              <a:t>Brief account overview</a:t>
            </a:r>
          </a:p>
          <a:p>
            <a:pPr marL="0" indent="0" algn="ctr">
              <a:buFont typeface="Arial" panose="020B0604020202020204" pitchFamily="34" charset="0"/>
              <a:buNone/>
            </a:pPr>
            <a:endParaRPr lang="en-US" i="1" dirty="0"/>
          </a:p>
        </p:txBody>
      </p:sp>
      <p:sp>
        <p:nvSpPr>
          <p:cNvPr id="37" name="Content Placeholder 8">
            <a:extLst>
              <a:ext uri="{FF2B5EF4-FFF2-40B4-BE49-F238E27FC236}">
                <a16:creationId xmlns:a16="http://schemas.microsoft.com/office/drawing/2014/main" id="{1DE27FC3-08BF-4420-9CB0-E4A6969F220F}"/>
              </a:ext>
            </a:extLst>
          </p:cNvPr>
          <p:cNvSpPr txBox="1">
            <a:spLocks/>
          </p:cNvSpPr>
          <p:nvPr/>
        </p:nvSpPr>
        <p:spPr>
          <a:xfrm>
            <a:off x="7985921" y="5552687"/>
            <a:ext cx="2085975" cy="75486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i="1" dirty="0">
                <a:cs typeface="Biome Light" panose="020B0303030204020804" pitchFamily="34" charset="0"/>
              </a:rPr>
              <a:t>Quick game to game information</a:t>
            </a:r>
          </a:p>
          <a:p>
            <a:pPr marL="0" indent="0" algn="ctr">
              <a:buFont typeface="Arial" panose="020B0604020202020204" pitchFamily="34" charset="0"/>
              <a:buNone/>
            </a:pPr>
            <a:endParaRPr lang="en-US" i="1" dirty="0"/>
          </a:p>
        </p:txBody>
      </p:sp>
      <p:sp>
        <p:nvSpPr>
          <p:cNvPr id="3" name="Rectangle 2">
            <a:extLst>
              <a:ext uri="{FF2B5EF4-FFF2-40B4-BE49-F238E27FC236}">
                <a16:creationId xmlns:a16="http://schemas.microsoft.com/office/drawing/2014/main" id="{6341E3C7-8B71-4009-BD92-F47D0F591C7B}"/>
              </a:ext>
            </a:extLst>
          </p:cNvPr>
          <p:cNvSpPr/>
          <p:nvPr/>
        </p:nvSpPr>
        <p:spPr>
          <a:xfrm>
            <a:off x="1270796" y="4724400"/>
            <a:ext cx="9016204" cy="823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08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4038600" y="3587288"/>
            <a:ext cx="4114800" cy="421480"/>
          </a:xfrm>
        </p:spPr>
        <p:txBody>
          <a:bodyPr>
            <a:normAutofit fontScale="90000"/>
          </a:bodyPr>
          <a:lstStyle/>
          <a:p>
            <a:r>
              <a:rPr lang="en-US"/>
              <a:t>Conversations with Pro analysts</a:t>
            </a:r>
            <a:endParaRPr lang="en-US" dirty="0"/>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235687"/>
            <a:ext cx="9234488" cy="2651443"/>
          </a:xfrm>
        </p:spPr>
        <p:txBody>
          <a:bodyPr/>
          <a:lstStyle/>
          <a:p>
            <a:r>
              <a:rPr lang="en-US" i="1"/>
              <a:t>“Outside of dedicated coaching and professional players’ teams of analysts, </a:t>
            </a:r>
            <a:br>
              <a:rPr lang="en-US" i="1"/>
            </a:br>
            <a:r>
              <a:rPr lang="en-US" i="1"/>
              <a:t>there is no easy way to get detailed stats and analysis”</a:t>
            </a:r>
            <a:endParaRPr lang="en-US" i="1" dirty="0"/>
          </a:p>
        </p:txBody>
      </p:sp>
      <p:pic>
        <p:nvPicPr>
          <p:cNvPr id="7" name="Picture 6" descr="Logo, company name&#10;&#10;Description automatically generated">
            <a:extLst>
              <a:ext uri="{FF2B5EF4-FFF2-40B4-BE49-F238E27FC236}">
                <a16:creationId xmlns:a16="http://schemas.microsoft.com/office/drawing/2014/main" id="{E5414A69-9E38-47A1-9EE5-9A0C8F1EA7D7}"/>
              </a:ext>
            </a:extLst>
          </p:cNvPr>
          <p:cNvPicPr>
            <a:picLocks noChangeAspect="1"/>
          </p:cNvPicPr>
          <p:nvPr/>
        </p:nvPicPr>
        <p:blipFill>
          <a:blip r:embed="rId4"/>
          <a:stretch>
            <a:fillRect/>
          </a:stretch>
        </p:blipFill>
        <p:spPr>
          <a:xfrm>
            <a:off x="2595142" y="4716030"/>
            <a:ext cx="1860550" cy="18509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descr="Logo, company name&#10;&#10;Description automatically generated">
            <a:extLst>
              <a:ext uri="{FF2B5EF4-FFF2-40B4-BE49-F238E27FC236}">
                <a16:creationId xmlns:a16="http://schemas.microsoft.com/office/drawing/2014/main" id="{3657DF98-4DD4-49CC-8C92-E4B8F8037257}"/>
              </a:ext>
            </a:extLst>
          </p:cNvPr>
          <p:cNvPicPr>
            <a:picLocks noChangeAspect="1"/>
          </p:cNvPicPr>
          <p:nvPr/>
        </p:nvPicPr>
        <p:blipFill rotWithShape="1">
          <a:blip r:embed="rId5"/>
          <a:srcRect l="29388" t="6089" r="28826" b="4097"/>
          <a:stretch/>
        </p:blipFill>
        <p:spPr>
          <a:xfrm>
            <a:off x="7736310" y="4686643"/>
            <a:ext cx="1762254" cy="18913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descr="Logo, company name&#10;&#10;Description automatically generated">
            <a:extLst>
              <a:ext uri="{FF2B5EF4-FFF2-40B4-BE49-F238E27FC236}">
                <a16:creationId xmlns:a16="http://schemas.microsoft.com/office/drawing/2014/main" id="{067E7632-839E-4755-A90E-7C7C1416E822}"/>
              </a:ext>
            </a:extLst>
          </p:cNvPr>
          <p:cNvPicPr>
            <a:picLocks noChangeAspect="1"/>
          </p:cNvPicPr>
          <p:nvPr/>
        </p:nvPicPr>
        <p:blipFill>
          <a:blip r:embed="rId6"/>
          <a:stretch>
            <a:fillRect/>
          </a:stretch>
        </p:blipFill>
        <p:spPr>
          <a:xfrm>
            <a:off x="5227320" y="4776271"/>
            <a:ext cx="1737360" cy="17373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39779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What is missing?</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443704" y="1375966"/>
            <a:ext cx="5157787" cy="494506"/>
          </a:xfrm>
        </p:spPr>
        <p:txBody>
          <a:bodyPr>
            <a:normAutofit fontScale="92500" lnSpcReduction="20000"/>
          </a:bodyPr>
          <a:lstStyle/>
          <a:p>
            <a:r>
              <a:rPr lang="en-US" b="1" spc="300" dirty="0"/>
              <a:t>Available match data</a:t>
            </a:r>
            <a:r>
              <a:rPr lang="en-US" b="1" spc="300" dirty="0">
                <a:solidFill>
                  <a:schemeClr val="tx1"/>
                </a:solidFill>
              </a:rPr>
              <a:t> </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443704" y="2042750"/>
            <a:ext cx="5157787" cy="3237292"/>
          </a:xfrm>
        </p:spPr>
        <p:txBody>
          <a:bodyPr>
            <a:normAutofit/>
          </a:bodyPr>
          <a:lstStyle/>
          <a:p>
            <a:pPr>
              <a:lnSpc>
                <a:spcPct val="100000"/>
              </a:lnSpc>
              <a:buFont typeface="Wingdings" panose="05000000000000000000" pitchFamily="2" charset="2"/>
              <a:buChar char="§"/>
            </a:pPr>
            <a:r>
              <a:rPr lang="en-US" sz="1400" dirty="0"/>
              <a:t>Win or loss</a:t>
            </a:r>
          </a:p>
          <a:p>
            <a:pPr>
              <a:lnSpc>
                <a:spcPct val="100000"/>
              </a:lnSpc>
              <a:buFont typeface="Wingdings" panose="05000000000000000000" pitchFamily="2" charset="2"/>
              <a:buChar char="§"/>
            </a:pPr>
            <a:r>
              <a:rPr lang="en-US" sz="1400" dirty="0"/>
              <a:t>Duration</a:t>
            </a:r>
          </a:p>
          <a:p>
            <a:pPr>
              <a:lnSpc>
                <a:spcPct val="100000"/>
              </a:lnSpc>
              <a:buFont typeface="Wingdings" panose="05000000000000000000" pitchFamily="2" charset="2"/>
              <a:buChar char="§"/>
            </a:pPr>
            <a:r>
              <a:rPr lang="en-US" sz="1400" dirty="0">
                <a:solidFill>
                  <a:schemeClr val="tx1"/>
                </a:solidFill>
              </a:rPr>
              <a:t>Score line (K/D/A)</a:t>
            </a:r>
          </a:p>
          <a:p>
            <a:pPr>
              <a:lnSpc>
                <a:spcPct val="100000"/>
              </a:lnSpc>
              <a:buFont typeface="Wingdings" panose="05000000000000000000" pitchFamily="2" charset="2"/>
              <a:buChar char="§"/>
            </a:pPr>
            <a:r>
              <a:rPr lang="en-US" sz="1400" dirty="0"/>
              <a:t>Role</a:t>
            </a:r>
            <a:endParaRPr lang="en-US" sz="1400" dirty="0">
              <a:solidFill>
                <a:schemeClr val="tx1"/>
              </a:solidFill>
            </a:endParaRPr>
          </a:p>
          <a:p>
            <a:pPr>
              <a:lnSpc>
                <a:spcPct val="100000"/>
              </a:lnSpc>
              <a:buFont typeface="Wingdings" panose="05000000000000000000" pitchFamily="2" charset="2"/>
              <a:buChar char="§"/>
            </a:pPr>
            <a:r>
              <a:rPr lang="en-US" sz="1400" dirty="0">
                <a:solidFill>
                  <a:schemeClr val="tx1"/>
                </a:solidFill>
              </a:rPr>
              <a:t>End game CS</a:t>
            </a:r>
          </a:p>
          <a:p>
            <a:pPr>
              <a:lnSpc>
                <a:spcPct val="100000"/>
              </a:lnSpc>
              <a:buFont typeface="Wingdings" panose="05000000000000000000" pitchFamily="2" charset="2"/>
              <a:buChar char="§"/>
            </a:pPr>
            <a:r>
              <a:rPr lang="en-US" sz="1400" dirty="0">
                <a:solidFill>
                  <a:schemeClr val="tx1"/>
                </a:solidFill>
              </a:rPr>
              <a:t>Kill participation</a:t>
            </a:r>
          </a:p>
          <a:p>
            <a:pPr>
              <a:lnSpc>
                <a:spcPct val="100000"/>
              </a:lnSpc>
              <a:buFont typeface="Wingdings" panose="05000000000000000000" pitchFamily="2" charset="2"/>
              <a:buChar char="§"/>
            </a:pPr>
            <a:r>
              <a:rPr lang="en-US" sz="1400" dirty="0"/>
              <a:t>CS/min</a:t>
            </a:r>
            <a:endParaRPr lang="en-US" sz="1400" dirty="0">
              <a:solidFill>
                <a:schemeClr val="tx1"/>
              </a:solidFill>
            </a:endParaRPr>
          </a:p>
          <a:p>
            <a:pPr>
              <a:lnSpc>
                <a:spcPct val="100000"/>
              </a:lnSpc>
              <a:buFont typeface="Wingdings" panose="05000000000000000000" pitchFamily="2" charset="2"/>
              <a:buChar char="§"/>
            </a:pPr>
            <a:r>
              <a:rPr lang="en-US" sz="1400" dirty="0">
                <a:solidFill>
                  <a:schemeClr val="tx1"/>
                </a:solidFill>
              </a:rPr>
              <a:t>Wards</a:t>
            </a:r>
          </a:p>
          <a:p>
            <a:pPr>
              <a:lnSpc>
                <a:spcPct val="100000"/>
              </a:lnSpc>
              <a:buFont typeface="Wingdings" panose="05000000000000000000" pitchFamily="2" charset="2"/>
              <a:buChar char="§"/>
            </a:pPr>
            <a:r>
              <a:rPr lang="en-US" sz="1400" dirty="0">
                <a:solidFill>
                  <a:schemeClr val="tx1"/>
                </a:solidFill>
              </a:rPr>
              <a:t>Champion, items, runes</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8</a:t>
            </a:fld>
            <a:endParaRPr lang="en-US" dirty="0"/>
          </a:p>
        </p:txBody>
      </p:sp>
      <p:pic>
        <p:nvPicPr>
          <p:cNvPr id="25" name="Picture 24">
            <a:extLst>
              <a:ext uri="{FF2B5EF4-FFF2-40B4-BE49-F238E27FC236}">
                <a16:creationId xmlns:a16="http://schemas.microsoft.com/office/drawing/2014/main" id="{79AA3527-59C7-4E8D-AEEC-835B84D84D6F}"/>
              </a:ext>
            </a:extLst>
          </p:cNvPr>
          <p:cNvPicPr>
            <a:picLocks noChangeAspect="1"/>
          </p:cNvPicPr>
          <p:nvPr/>
        </p:nvPicPr>
        <p:blipFill>
          <a:blip r:embed="rId2"/>
          <a:stretch>
            <a:fillRect/>
          </a:stretch>
        </p:blipFill>
        <p:spPr>
          <a:xfrm>
            <a:off x="3791009" y="1870472"/>
            <a:ext cx="3674943" cy="2171293"/>
          </a:xfrm>
          <a:prstGeom prst="rect">
            <a:avLst/>
          </a:prstGeom>
        </p:spPr>
      </p:pic>
      <p:pic>
        <p:nvPicPr>
          <p:cNvPr id="27" name="Picture 26">
            <a:extLst>
              <a:ext uri="{FF2B5EF4-FFF2-40B4-BE49-F238E27FC236}">
                <a16:creationId xmlns:a16="http://schemas.microsoft.com/office/drawing/2014/main" id="{B779880B-2280-471C-B2D7-C579D287E98D}"/>
              </a:ext>
            </a:extLst>
          </p:cNvPr>
          <p:cNvPicPr>
            <a:picLocks noChangeAspect="1"/>
          </p:cNvPicPr>
          <p:nvPr/>
        </p:nvPicPr>
        <p:blipFill>
          <a:blip r:embed="rId3"/>
          <a:stretch>
            <a:fillRect/>
          </a:stretch>
        </p:blipFill>
        <p:spPr>
          <a:xfrm>
            <a:off x="4420982" y="4169610"/>
            <a:ext cx="6567051" cy="1218082"/>
          </a:xfrm>
          <a:prstGeom prst="rect">
            <a:avLst/>
          </a:prstGeom>
        </p:spPr>
      </p:pic>
      <p:pic>
        <p:nvPicPr>
          <p:cNvPr id="29" name="Picture 28">
            <a:extLst>
              <a:ext uri="{FF2B5EF4-FFF2-40B4-BE49-F238E27FC236}">
                <a16:creationId xmlns:a16="http://schemas.microsoft.com/office/drawing/2014/main" id="{AC90AD71-2C8B-458C-8641-7D005951D8E5}"/>
              </a:ext>
            </a:extLst>
          </p:cNvPr>
          <p:cNvPicPr>
            <a:picLocks noChangeAspect="1"/>
          </p:cNvPicPr>
          <p:nvPr/>
        </p:nvPicPr>
        <p:blipFill>
          <a:blip r:embed="rId4"/>
          <a:stretch>
            <a:fillRect/>
          </a:stretch>
        </p:blipFill>
        <p:spPr>
          <a:xfrm>
            <a:off x="7572375" y="1870472"/>
            <a:ext cx="4323804" cy="2136617"/>
          </a:xfrm>
          <a:prstGeom prst="rect">
            <a:avLst/>
          </a:prstGeom>
        </p:spPr>
      </p:pic>
    </p:spTree>
    <p:extLst>
      <p:ext uri="{BB962C8B-B14F-4D97-AF65-F5344CB8AC3E}">
        <p14:creationId xmlns:p14="http://schemas.microsoft.com/office/powerpoint/2010/main" val="161926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What is missing?</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443704" y="1375966"/>
            <a:ext cx="5157787" cy="494506"/>
          </a:xfrm>
        </p:spPr>
        <p:txBody>
          <a:bodyPr>
            <a:normAutofit fontScale="92500" lnSpcReduction="20000"/>
          </a:bodyPr>
          <a:lstStyle/>
          <a:p>
            <a:r>
              <a:rPr lang="en-US" b="1" spc="300" dirty="0"/>
              <a:t>Surface level match data</a:t>
            </a:r>
            <a:r>
              <a:rPr lang="en-US" b="1" spc="300" dirty="0">
                <a:solidFill>
                  <a:schemeClr val="tx1"/>
                </a:solidFill>
              </a:rPr>
              <a:t> </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443704" y="2042750"/>
            <a:ext cx="5157787" cy="3237292"/>
          </a:xfrm>
        </p:spPr>
        <p:txBody>
          <a:bodyPr>
            <a:normAutofit/>
          </a:bodyPr>
          <a:lstStyle/>
          <a:p>
            <a:pPr>
              <a:lnSpc>
                <a:spcPct val="100000"/>
              </a:lnSpc>
              <a:buFont typeface="Wingdings" panose="05000000000000000000" pitchFamily="2" charset="2"/>
              <a:buChar char="§"/>
            </a:pPr>
            <a:r>
              <a:rPr lang="en-US" sz="1400" dirty="0"/>
              <a:t>Win or loss</a:t>
            </a:r>
          </a:p>
          <a:p>
            <a:pPr>
              <a:lnSpc>
                <a:spcPct val="100000"/>
              </a:lnSpc>
              <a:buFont typeface="Wingdings" panose="05000000000000000000" pitchFamily="2" charset="2"/>
              <a:buChar char="§"/>
            </a:pPr>
            <a:r>
              <a:rPr lang="en-US" sz="1400" dirty="0"/>
              <a:t>Duration</a:t>
            </a:r>
          </a:p>
          <a:p>
            <a:pPr>
              <a:lnSpc>
                <a:spcPct val="100000"/>
              </a:lnSpc>
              <a:buFont typeface="Wingdings" panose="05000000000000000000" pitchFamily="2" charset="2"/>
              <a:buChar char="§"/>
            </a:pPr>
            <a:r>
              <a:rPr lang="en-US" sz="1400" dirty="0">
                <a:solidFill>
                  <a:schemeClr val="tx1"/>
                </a:solidFill>
              </a:rPr>
              <a:t>Score line (K/D/A)</a:t>
            </a:r>
          </a:p>
          <a:p>
            <a:pPr>
              <a:lnSpc>
                <a:spcPct val="100000"/>
              </a:lnSpc>
              <a:buFont typeface="Wingdings" panose="05000000000000000000" pitchFamily="2" charset="2"/>
              <a:buChar char="§"/>
            </a:pPr>
            <a:r>
              <a:rPr lang="en-US" sz="1400" dirty="0"/>
              <a:t>Role</a:t>
            </a:r>
            <a:endParaRPr lang="en-US" sz="1400" dirty="0">
              <a:solidFill>
                <a:schemeClr val="tx1"/>
              </a:solidFill>
            </a:endParaRPr>
          </a:p>
          <a:p>
            <a:pPr>
              <a:lnSpc>
                <a:spcPct val="100000"/>
              </a:lnSpc>
              <a:buFont typeface="Wingdings" panose="05000000000000000000" pitchFamily="2" charset="2"/>
              <a:buChar char="§"/>
            </a:pPr>
            <a:r>
              <a:rPr lang="en-US" sz="1400" dirty="0">
                <a:solidFill>
                  <a:schemeClr val="tx1"/>
                </a:solidFill>
              </a:rPr>
              <a:t>End game CS</a:t>
            </a:r>
          </a:p>
          <a:p>
            <a:pPr>
              <a:lnSpc>
                <a:spcPct val="100000"/>
              </a:lnSpc>
              <a:buFont typeface="Wingdings" panose="05000000000000000000" pitchFamily="2" charset="2"/>
              <a:buChar char="§"/>
            </a:pPr>
            <a:r>
              <a:rPr lang="en-US" sz="1400" dirty="0">
                <a:solidFill>
                  <a:schemeClr val="tx1"/>
                </a:solidFill>
              </a:rPr>
              <a:t>Kill participation</a:t>
            </a:r>
          </a:p>
          <a:p>
            <a:pPr>
              <a:lnSpc>
                <a:spcPct val="100000"/>
              </a:lnSpc>
              <a:buFont typeface="Wingdings" panose="05000000000000000000" pitchFamily="2" charset="2"/>
              <a:buChar char="§"/>
            </a:pPr>
            <a:r>
              <a:rPr lang="en-US" sz="1400" dirty="0"/>
              <a:t>CS/min</a:t>
            </a:r>
            <a:endParaRPr lang="en-US" sz="1400" dirty="0">
              <a:solidFill>
                <a:schemeClr val="tx1"/>
              </a:solidFill>
            </a:endParaRPr>
          </a:p>
          <a:p>
            <a:pPr>
              <a:lnSpc>
                <a:spcPct val="100000"/>
              </a:lnSpc>
              <a:buFont typeface="Wingdings" panose="05000000000000000000" pitchFamily="2" charset="2"/>
              <a:buChar char="§"/>
            </a:pPr>
            <a:r>
              <a:rPr lang="en-US" sz="1400" dirty="0">
                <a:solidFill>
                  <a:schemeClr val="tx1"/>
                </a:solidFill>
              </a:rPr>
              <a:t>Wards</a:t>
            </a:r>
          </a:p>
          <a:p>
            <a:pPr>
              <a:lnSpc>
                <a:spcPct val="100000"/>
              </a:lnSpc>
              <a:buFont typeface="Wingdings" panose="05000000000000000000" pitchFamily="2" charset="2"/>
              <a:buChar char="§"/>
            </a:pPr>
            <a:r>
              <a:rPr lang="en-US" sz="1400" dirty="0">
                <a:solidFill>
                  <a:schemeClr val="tx1"/>
                </a:solidFill>
              </a:rPr>
              <a:t>Champion, items, runes</a:t>
            </a:r>
          </a:p>
        </p:txBody>
      </p:sp>
      <p:sp>
        <p:nvSpPr>
          <p:cNvPr id="19" name="Content Placeholder 8">
            <a:extLst>
              <a:ext uri="{FF2B5EF4-FFF2-40B4-BE49-F238E27FC236}">
                <a16:creationId xmlns:a16="http://schemas.microsoft.com/office/drawing/2014/main" id="{88A649AA-5444-4158-8ED0-447F1442150A}"/>
              </a:ext>
            </a:extLst>
          </p:cNvPr>
          <p:cNvSpPr txBox="1">
            <a:spLocks/>
          </p:cNvSpPr>
          <p:nvPr/>
        </p:nvSpPr>
        <p:spPr>
          <a:xfrm>
            <a:off x="3689697" y="3148801"/>
            <a:ext cx="2085975" cy="560395"/>
          </a:xfrm>
          <a:prstGeom prst="rect">
            <a:avLst/>
          </a:prstGeom>
        </p:spPr>
        <p:txBody>
          <a:bodyPr>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i="1" dirty="0">
                <a:cs typeface="Biome Light" panose="020B0303030204020804" pitchFamily="34" charset="0"/>
              </a:rPr>
              <a:t>We need better stats and more of them</a:t>
            </a:r>
          </a:p>
        </p:txBody>
      </p:sp>
      <p:sp>
        <p:nvSpPr>
          <p:cNvPr id="7" name="Arrow: Right 6">
            <a:extLst>
              <a:ext uri="{FF2B5EF4-FFF2-40B4-BE49-F238E27FC236}">
                <a16:creationId xmlns:a16="http://schemas.microsoft.com/office/drawing/2014/main" id="{0C4B54A4-DB20-4AC0-BFC3-581DC11C06D9}"/>
              </a:ext>
            </a:extLst>
          </p:cNvPr>
          <p:cNvSpPr/>
          <p:nvPr/>
        </p:nvSpPr>
        <p:spPr>
          <a:xfrm>
            <a:off x="3117954" y="2719387"/>
            <a:ext cx="3286125" cy="141922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8">
            <a:extLst>
              <a:ext uri="{FF2B5EF4-FFF2-40B4-BE49-F238E27FC236}">
                <a16:creationId xmlns:a16="http://schemas.microsoft.com/office/drawing/2014/main" id="{E17778DC-FAE2-4273-8729-54AAB4F4B038}"/>
              </a:ext>
            </a:extLst>
          </p:cNvPr>
          <p:cNvSpPr txBox="1">
            <a:spLocks/>
          </p:cNvSpPr>
          <p:nvPr/>
        </p:nvSpPr>
        <p:spPr>
          <a:xfrm>
            <a:off x="3503266" y="3148801"/>
            <a:ext cx="2085975" cy="560395"/>
          </a:xfrm>
          <a:prstGeom prst="rect">
            <a:avLst/>
          </a:prstGeom>
        </p:spPr>
        <p:txBody>
          <a:bodyPr>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i="1" dirty="0">
                <a:cs typeface="Biome Light" panose="020B0303030204020804" pitchFamily="34" charset="0"/>
              </a:rPr>
              <a:t>We need better stats and more of them</a:t>
            </a:r>
          </a:p>
        </p:txBody>
      </p:sp>
    </p:spTree>
    <p:extLst>
      <p:ext uri="{BB962C8B-B14F-4D97-AF65-F5344CB8AC3E}">
        <p14:creationId xmlns:p14="http://schemas.microsoft.com/office/powerpoint/2010/main" val="47351315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purl.org/dc/dcmitype/"/>
    <ds:schemaRef ds:uri="http://purl.org/dc/elements/1.1/"/>
    <ds:schemaRef ds:uri="http://purl.org/dc/terms/"/>
    <ds:schemaRef ds:uri="http://schemas.microsoft.com/office/2006/documentManagement/types"/>
    <ds:schemaRef ds:uri="http://schemas.openxmlformats.org/package/2006/metadata/core-properties"/>
    <ds:schemaRef ds:uri="http://www.w3.org/XML/1998/namespace"/>
    <ds:schemaRef ds:uri="16c05727-aa75-4e4a-9b5f-8a80a1165891"/>
    <ds:schemaRef ds:uri="http://schemas.microsoft.com/office/infopath/2007/PartnerControls"/>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458</TotalTime>
  <Words>1068</Words>
  <Application>Microsoft Office PowerPoint</Application>
  <PresentationFormat>Widescreen</PresentationFormat>
  <Paragraphs>239</Paragraphs>
  <Slides>17</Slides>
  <Notes>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LoL Genius</vt:lpstr>
      <vt:lpstr>Who am i?</vt:lpstr>
      <vt:lpstr>League of legends</vt:lpstr>
      <vt:lpstr>What’s out there?</vt:lpstr>
      <vt:lpstr>What is offered?</vt:lpstr>
      <vt:lpstr>What is offered?</vt:lpstr>
      <vt:lpstr>Conversations with Pro analysts</vt:lpstr>
      <vt:lpstr>What is missing?</vt:lpstr>
      <vt:lpstr>What is missing?</vt:lpstr>
      <vt:lpstr>Lol Genius offers more</vt:lpstr>
      <vt:lpstr>How does this benefit you?</vt:lpstr>
      <vt:lpstr>Knowledge is power</vt:lpstr>
      <vt:lpstr>Product tiers</vt:lpstr>
      <vt:lpstr>PowerPoint Presentation</vt:lpstr>
      <vt:lpstr>Stat List</vt:lpstr>
      <vt:lpstr>I’m on board! What’s next?</vt:lpstr>
      <vt:lpstr>LoL Genius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LoLGenius</dc:title>
  <dc:creator>compute</dc:creator>
  <cp:lastModifiedBy>compute</cp:lastModifiedBy>
  <cp:revision>30</cp:revision>
  <dcterms:created xsi:type="dcterms:W3CDTF">2020-12-14T19:35:28Z</dcterms:created>
  <dcterms:modified xsi:type="dcterms:W3CDTF">2022-02-07T22:48:22Z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